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93455" r:id="rId4"/>
  </p:sldMasterIdLst>
  <p:notesMasterIdLst>
    <p:notesMasterId r:id="rId22"/>
  </p:notesMasterIdLst>
  <p:handoutMasterIdLst>
    <p:handoutMasterId r:id="rId23"/>
  </p:handoutMasterIdLst>
  <p:sldIdLst>
    <p:sldId id="260" r:id="rId5"/>
    <p:sldId id="266" r:id="rId6"/>
    <p:sldId id="267" r:id="rId7"/>
    <p:sldId id="268" r:id="rId8"/>
    <p:sldId id="269" r:id="rId9"/>
    <p:sldId id="283" r:id="rId10"/>
    <p:sldId id="284" r:id="rId11"/>
    <p:sldId id="270" r:id="rId12"/>
    <p:sldId id="271" r:id="rId13"/>
    <p:sldId id="276" r:id="rId14"/>
    <p:sldId id="277" r:id="rId15"/>
    <p:sldId id="272" r:id="rId16"/>
    <p:sldId id="273" r:id="rId17"/>
    <p:sldId id="274" r:id="rId18"/>
    <p:sldId id="275" r:id="rId19"/>
    <p:sldId id="285" r:id="rId20"/>
    <p:sldId id="281" r:id="rId21"/>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55A6C7B-46B7-CC4D-9555-78707127AAAD}">
          <p14:sldIdLst>
            <p14:sldId id="260"/>
            <p14:sldId id="266"/>
            <p14:sldId id="267"/>
            <p14:sldId id="268"/>
            <p14:sldId id="269"/>
            <p14:sldId id="283"/>
            <p14:sldId id="284"/>
            <p14:sldId id="270"/>
            <p14:sldId id="271"/>
            <p14:sldId id="276"/>
            <p14:sldId id="277"/>
            <p14:sldId id="272"/>
            <p14:sldId id="273"/>
            <p14:sldId id="274"/>
            <p14:sldId id="275"/>
            <p14:sldId id="285"/>
            <p14:sldId id="2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A3E"/>
    <a:srgbClr val="E24716"/>
    <a:srgbClr val="CA7C2E"/>
    <a:srgbClr val="0FE943"/>
    <a:srgbClr val="17E177"/>
    <a:srgbClr val="37DD1B"/>
    <a:srgbClr val="31C74E"/>
    <a:srgbClr val="24D480"/>
    <a:srgbClr val="19DF19"/>
    <a:srgbClr val="5600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98" autoAdjust="0"/>
    <p:restoredTop sz="94660"/>
  </p:normalViewPr>
  <p:slideViewPr>
    <p:cSldViewPr snapToGrid="0" snapToObjects="1">
      <p:cViewPr>
        <p:scale>
          <a:sx n="100" d="100"/>
          <a:sy n="100" d="100"/>
        </p:scale>
        <p:origin x="-528" y="1008"/>
      </p:cViewPr>
      <p:guideLst>
        <p:guide orient="horz" pos="4265"/>
        <p:guide pos="2876"/>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3177" tIns="46589" rIns="93177" bIns="46589" rtlCol="0"/>
          <a:lstStyle>
            <a:lvl1pPr algn="r">
              <a:defRPr sz="1200"/>
            </a:lvl1pPr>
          </a:lstStyle>
          <a:p>
            <a:fld id="{627366BC-BFF0-6848-9552-ABC7A573E6C4}" type="datetimeFigureOut">
              <a:rPr lang="en-US" smtClean="0"/>
              <a:pPr/>
              <a:t>3/26/2015</a:t>
            </a:fld>
            <a:endParaRPr lang="en-US"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3177" tIns="46589" rIns="93177" bIns="46589" rtlCol="0" anchor="b"/>
          <a:lstStyle>
            <a:lvl1pPr algn="r">
              <a:defRPr sz="1200"/>
            </a:lvl1pPr>
          </a:lstStyle>
          <a:p>
            <a:fld id="{4DF3AAF5-F05E-8842-9F0C-3D3CA690CD81}" type="slidenum">
              <a:rPr lang="en-US" smtClean="0"/>
              <a:pPr/>
              <a:t>‹#›</a:t>
            </a:fld>
            <a:endParaRPr lang="en-US" dirty="0"/>
          </a:p>
        </p:txBody>
      </p:sp>
    </p:spTree>
    <p:extLst>
      <p:ext uri="{BB962C8B-B14F-4D97-AF65-F5344CB8AC3E}">
        <p14:creationId xmlns:p14="http://schemas.microsoft.com/office/powerpoint/2010/main" val="12197281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BB96066F-72D3-A548-A122-BDC2354F2BC1}" type="datetimeFigureOut">
              <a:rPr lang="en-US" smtClean="0"/>
              <a:pPr/>
              <a:t>3/26/2015</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91DF1B3A-1602-B748-88B3-F887CAA5608A}" type="slidenum">
              <a:rPr lang="en-US" smtClean="0"/>
              <a:pPr/>
              <a:t>‹#›</a:t>
            </a:fld>
            <a:endParaRPr lang="en-US" dirty="0"/>
          </a:p>
        </p:txBody>
      </p:sp>
    </p:spTree>
    <p:extLst>
      <p:ext uri="{BB962C8B-B14F-4D97-AF65-F5344CB8AC3E}">
        <p14:creationId xmlns:p14="http://schemas.microsoft.com/office/powerpoint/2010/main" val="22119380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NYPL provide</a:t>
            </a:r>
            <a:r>
              <a:rPr lang="en-US" baseline="0" dirty="0" smtClean="0"/>
              <a:t> Bryant Park image</a:t>
            </a:r>
            <a:endParaRPr lang="en-US" dirty="0"/>
          </a:p>
        </p:txBody>
      </p:sp>
      <p:sp>
        <p:nvSpPr>
          <p:cNvPr id="6" name="Slide Number Placeholder 5"/>
          <p:cNvSpPr>
            <a:spLocks noGrp="1"/>
          </p:cNvSpPr>
          <p:nvPr>
            <p:ph type="sldNum" sz="quarter" idx="10"/>
          </p:nvPr>
        </p:nvSpPr>
        <p:spPr/>
        <p:txBody>
          <a:bodyPr/>
          <a:lstStyle/>
          <a:p>
            <a:fld id="{1633491B-A962-FC4D-987B-1A6D74CBA543}" type="slidenum">
              <a:rPr lang="en-US" smtClean="0"/>
              <a:pPr/>
              <a:t>1</a:t>
            </a:fld>
            <a:endParaRPr lang="en-US" dirty="0"/>
          </a:p>
        </p:txBody>
      </p:sp>
    </p:spTree>
    <p:extLst>
      <p:ext uri="{BB962C8B-B14F-4D97-AF65-F5344CB8AC3E}">
        <p14:creationId xmlns:p14="http://schemas.microsoft.com/office/powerpoint/2010/main" val="425953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NYPL to send #s</a:t>
            </a:r>
            <a:endParaRPr lang="en-US" dirty="0"/>
          </a:p>
        </p:txBody>
      </p:sp>
      <p:sp>
        <p:nvSpPr>
          <p:cNvPr id="6" name="Slide Number Placeholder 5"/>
          <p:cNvSpPr>
            <a:spLocks noGrp="1"/>
          </p:cNvSpPr>
          <p:nvPr>
            <p:ph type="sldNum" sz="quarter" idx="10"/>
          </p:nvPr>
        </p:nvSpPr>
        <p:spPr/>
        <p:txBody>
          <a:bodyPr/>
          <a:lstStyle/>
          <a:p>
            <a:fld id="{1633491B-A962-FC4D-987B-1A6D74CBA543}" type="slidenum">
              <a:rPr lang="en-US" smtClean="0"/>
              <a:pPr/>
              <a:t>2</a:t>
            </a:fld>
            <a:endParaRPr lang="en-US" dirty="0"/>
          </a:p>
        </p:txBody>
      </p:sp>
    </p:spTree>
    <p:extLst>
      <p:ext uri="{BB962C8B-B14F-4D97-AF65-F5344CB8AC3E}">
        <p14:creationId xmlns:p14="http://schemas.microsoft.com/office/powerpoint/2010/main" val="3134614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0"/>
          </p:nvPr>
        </p:nvSpPr>
        <p:spPr/>
        <p:txBody>
          <a:bodyPr/>
          <a:lstStyle/>
          <a:p>
            <a:fld id="{1633491B-A962-FC4D-987B-1A6D74CBA543}" type="slidenum">
              <a:rPr lang="en-US" smtClean="0"/>
              <a:pPr/>
              <a:t>3</a:t>
            </a:fld>
            <a:endParaRPr lang="en-US" dirty="0"/>
          </a:p>
        </p:txBody>
      </p:sp>
    </p:spTree>
    <p:extLst>
      <p:ext uri="{BB962C8B-B14F-4D97-AF65-F5344CB8AC3E}">
        <p14:creationId xmlns:p14="http://schemas.microsoft.com/office/powerpoint/2010/main" val="2264541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0"/>
          </p:nvPr>
        </p:nvSpPr>
        <p:spPr/>
        <p:txBody>
          <a:bodyPr/>
          <a:lstStyle/>
          <a:p>
            <a:fld id="{1633491B-A962-FC4D-987B-1A6D74CBA543}" type="slidenum">
              <a:rPr lang="en-US" smtClean="0"/>
              <a:pPr/>
              <a:t>4</a:t>
            </a:fld>
            <a:endParaRPr lang="en-US" dirty="0"/>
          </a:p>
        </p:txBody>
      </p:sp>
    </p:spTree>
    <p:extLst>
      <p:ext uri="{BB962C8B-B14F-4D97-AF65-F5344CB8AC3E}">
        <p14:creationId xmlns:p14="http://schemas.microsoft.com/office/powerpoint/2010/main" val="337961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0"/>
          </p:nvPr>
        </p:nvSpPr>
        <p:spPr/>
        <p:txBody>
          <a:bodyPr/>
          <a:lstStyle/>
          <a:p>
            <a:fld id="{1633491B-A962-FC4D-987B-1A6D74CBA543}" type="slidenum">
              <a:rPr lang="en-US" smtClean="0"/>
              <a:pPr/>
              <a:t>7</a:t>
            </a:fld>
            <a:endParaRPr lang="en-US" dirty="0"/>
          </a:p>
        </p:txBody>
      </p:sp>
    </p:spTree>
    <p:extLst>
      <p:ext uri="{BB962C8B-B14F-4D97-AF65-F5344CB8AC3E}">
        <p14:creationId xmlns:p14="http://schemas.microsoft.com/office/powerpoint/2010/main" val="98764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0"/>
          </p:nvPr>
        </p:nvSpPr>
        <p:spPr/>
        <p:txBody>
          <a:bodyPr/>
          <a:lstStyle/>
          <a:p>
            <a:fld id="{1633491B-A962-FC4D-987B-1A6D74CBA543}" type="slidenum">
              <a:rPr lang="en-US" smtClean="0"/>
              <a:pPr/>
              <a:t>11</a:t>
            </a:fld>
            <a:endParaRPr lang="en-US" dirty="0"/>
          </a:p>
        </p:txBody>
      </p:sp>
    </p:spTree>
    <p:extLst>
      <p:ext uri="{BB962C8B-B14F-4D97-AF65-F5344CB8AC3E}">
        <p14:creationId xmlns:p14="http://schemas.microsoft.com/office/powerpoint/2010/main" val="987645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3491B-A962-FC4D-987B-1A6D74CBA543}" type="slidenum">
              <a:rPr lang="en-US" smtClean="0"/>
              <a:pPr/>
              <a:t>14</a:t>
            </a:fld>
            <a:endParaRPr lang="en-US" dirty="0"/>
          </a:p>
        </p:txBody>
      </p:sp>
    </p:spTree>
    <p:extLst>
      <p:ext uri="{BB962C8B-B14F-4D97-AF65-F5344CB8AC3E}">
        <p14:creationId xmlns:p14="http://schemas.microsoft.com/office/powerpoint/2010/main" val="4168787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0"/>
          </p:nvPr>
        </p:nvSpPr>
        <p:spPr/>
        <p:txBody>
          <a:bodyPr/>
          <a:lstStyle/>
          <a:p>
            <a:fld id="{1633491B-A962-FC4D-987B-1A6D74CBA543}" type="slidenum">
              <a:rPr lang="en-US" smtClean="0"/>
              <a:pPr/>
              <a:t>15</a:t>
            </a:fld>
            <a:endParaRPr lang="en-US" dirty="0"/>
          </a:p>
        </p:txBody>
      </p:sp>
    </p:spTree>
    <p:extLst>
      <p:ext uri="{BB962C8B-B14F-4D97-AF65-F5344CB8AC3E}">
        <p14:creationId xmlns:p14="http://schemas.microsoft.com/office/powerpoint/2010/main" val="634202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red_background_big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785795" y="337461"/>
            <a:ext cx="7452683" cy="2933442"/>
          </a:xfrm>
        </p:spPr>
        <p:txBody>
          <a:bodyPr anchor="b">
            <a:normAutofit/>
          </a:bodyPr>
          <a:lstStyle>
            <a:lvl1pPr algn="l">
              <a:defRPr sz="4400" b="1" cap="all" baseline="0">
                <a:solidFill>
                  <a:srgbClr val="FFFFFF"/>
                </a:solidFill>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785795" y="3428999"/>
            <a:ext cx="7452683" cy="1740647"/>
          </a:xfrm>
        </p:spPr>
        <p:txBody>
          <a:bodyPr anchor="t">
            <a:normAutofit/>
          </a:bodyPr>
          <a:lstStyle>
            <a:lvl1pPr marL="0" indent="0" algn="l">
              <a:lnSpc>
                <a:spcPct val="100000"/>
              </a:lnSpc>
              <a:buNone/>
              <a:defRPr sz="2800" b="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17" name="Date Placeholder 34"/>
          <p:cNvSpPr>
            <a:spLocks noGrp="1"/>
          </p:cNvSpPr>
          <p:nvPr>
            <p:ph type="dt" sz="half" idx="2"/>
          </p:nvPr>
        </p:nvSpPr>
        <p:spPr>
          <a:xfrm>
            <a:off x="6104878" y="5912628"/>
            <a:ext cx="2133600" cy="366183"/>
          </a:xfrm>
          <a:prstGeom prst="rect">
            <a:avLst/>
          </a:prstGeom>
        </p:spPr>
        <p:txBody>
          <a:bodyPr vert="horz" lIns="91440" tIns="45720" rIns="91440" bIns="45720" rtlCol="0" anchor="ctr"/>
          <a:lstStyle>
            <a:lvl1pPr algn="l">
              <a:defRPr sz="1100" b="1">
                <a:solidFill>
                  <a:srgbClr val="FFFFFF"/>
                </a:solidFill>
              </a:defRPr>
            </a:lvl1pPr>
          </a:lstStyle>
          <a:p>
            <a:pPr algn="r"/>
            <a:fld id="{77CE8D80-9BE6-1148-8D51-0783ACA11AAA}" type="datetime4">
              <a:rPr lang="en-US" smtClean="0"/>
              <a:pPr algn="r"/>
              <a:t>March 26, 2015</a:t>
            </a:fld>
            <a:endParaRPr lang="en-US" dirty="0"/>
          </a:p>
        </p:txBody>
      </p:sp>
      <p:cxnSp>
        <p:nvCxnSpPr>
          <p:cNvPr id="15" name="Straight Connector 14"/>
          <p:cNvCxnSpPr/>
          <p:nvPr userDrawn="1"/>
        </p:nvCxnSpPr>
        <p:spPr>
          <a:xfrm>
            <a:off x="868363" y="3353053"/>
            <a:ext cx="737011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45"/>
          <p:cNvSpPr>
            <a:spLocks noGrp="1"/>
          </p:cNvSpPr>
          <p:nvPr>
            <p:ph type="ftr" sz="quarter" idx="3"/>
          </p:nvPr>
        </p:nvSpPr>
        <p:spPr>
          <a:xfrm>
            <a:off x="5342878" y="154369"/>
            <a:ext cx="2895600" cy="183092"/>
          </a:xfrm>
          <a:prstGeom prst="rect">
            <a:avLst/>
          </a:prstGeom>
        </p:spPr>
        <p:txBody>
          <a:bodyPr vert="horz" lIns="91440" tIns="45720" rIns="91440" bIns="45720" rtlCol="0" anchor="b"/>
          <a:lstStyle>
            <a:lvl1pPr algn="r">
              <a:defRPr sz="700" b="1">
                <a:solidFill>
                  <a:srgbClr val="FFFFFF"/>
                </a:solidFill>
              </a:defRPr>
            </a:lvl1pPr>
          </a:lstStyle>
          <a:p>
            <a:r>
              <a:rPr lang="en-US" dirty="0" smtClean="0"/>
              <a:t>DRAFT</a:t>
            </a:r>
            <a:endParaRPr lang="en-US" dirty="0"/>
          </a:p>
        </p:txBody>
      </p:sp>
      <p:cxnSp>
        <p:nvCxnSpPr>
          <p:cNvPr id="11" name="Straight Connector 10"/>
          <p:cNvCxnSpPr/>
          <p:nvPr userDrawn="1"/>
        </p:nvCxnSpPr>
        <p:spPr>
          <a:xfrm>
            <a:off x="785795" y="3353053"/>
            <a:ext cx="7452683"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1" y="1017542"/>
            <a:ext cx="8229599" cy="51546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7" name="Rectangle 16"/>
          <p:cNvSpPr/>
          <p:nvPr userDrawn="1"/>
        </p:nvSpPr>
        <p:spPr>
          <a:xfrm>
            <a:off x="0" y="6797042"/>
            <a:ext cx="9144000" cy="677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p:cNvSpPr>
            <a:spLocks noGrp="1"/>
          </p:cNvSpPr>
          <p:nvPr>
            <p:ph type="title" hasCustomPrompt="1"/>
          </p:nvPr>
        </p:nvSpPr>
        <p:spPr>
          <a:xfrm>
            <a:off x="458788" y="33130"/>
            <a:ext cx="8229600" cy="935369"/>
          </a:xfrm>
          <a:noFill/>
        </p:spPr>
        <p:txBody>
          <a:bodyPr anchor="b">
            <a:normAutofit/>
          </a:bodyPr>
          <a:lstStyle>
            <a:lvl1pPr algn="l">
              <a:tabLst>
                <a:tab pos="1882775" algn="l"/>
              </a:tabLst>
              <a:defRPr sz="2800" b="1" cap="all">
                <a:solidFill>
                  <a:srgbClr val="880E18"/>
                </a:solidFill>
              </a:defRPr>
            </a:lvl1pPr>
          </a:lstStyle>
          <a:p>
            <a:r>
              <a:rPr lang="en-US" dirty="0" smtClean="0"/>
              <a:t>CLICK TO EDIT Title</a:t>
            </a:r>
            <a:endParaRPr lang="en-US" dirty="0"/>
          </a:p>
        </p:txBody>
      </p:sp>
      <p:cxnSp>
        <p:nvCxnSpPr>
          <p:cNvPr id="14" name="Straight Connector 13"/>
          <p:cNvCxnSpPr/>
          <p:nvPr userDrawn="1"/>
        </p:nvCxnSpPr>
        <p:spPr>
          <a:xfrm>
            <a:off x="445534" y="994419"/>
            <a:ext cx="8229600" cy="0"/>
          </a:xfrm>
          <a:prstGeom prst="line">
            <a:avLst/>
          </a:prstGeom>
          <a:ln w="38100" cmpd="sng">
            <a:solidFill>
              <a:srgbClr val="D52928"/>
            </a:solidFill>
          </a:ln>
          <a:effectLst/>
        </p:spPr>
        <p:style>
          <a:lnRef idx="2">
            <a:schemeClr val="accent1"/>
          </a:lnRef>
          <a:fillRef idx="0">
            <a:schemeClr val="accent1"/>
          </a:fillRef>
          <a:effectRef idx="1">
            <a:schemeClr val="accent1"/>
          </a:effectRef>
          <a:fontRef idx="minor">
            <a:schemeClr val="tx1"/>
          </a:fontRef>
        </p:style>
      </p:cxnSp>
      <p:sp>
        <p:nvSpPr>
          <p:cNvPr id="15" name="Date Placeholder 44"/>
          <p:cNvSpPr>
            <a:spLocks noGrp="1"/>
          </p:cNvSpPr>
          <p:nvPr>
            <p:ph type="dt" sz="half" idx="2"/>
          </p:nvPr>
        </p:nvSpPr>
        <p:spPr>
          <a:xfrm>
            <a:off x="7361237" y="6546230"/>
            <a:ext cx="1006475" cy="173129"/>
          </a:xfrm>
          <a:prstGeom prst="rect">
            <a:avLst/>
          </a:prstGeom>
        </p:spPr>
        <p:txBody>
          <a:bodyPr vert="horz" lIns="91440" tIns="45720" rIns="91440" bIns="45720" rtlCol="0" anchor="b"/>
          <a:lstStyle>
            <a:lvl1pPr algn="r">
              <a:defRPr sz="700" b="1">
                <a:solidFill>
                  <a:schemeClr val="bg1">
                    <a:lumMod val="65000"/>
                  </a:schemeClr>
                </a:solidFill>
              </a:defRPr>
            </a:lvl1pPr>
          </a:lstStyle>
          <a:p>
            <a:fld id="{3D71523B-39FE-7A41-8792-0CE8D63C15F8}" type="datetime4">
              <a:rPr lang="en-US" smtClean="0"/>
              <a:pPr/>
              <a:t>March 26, 2015</a:t>
            </a:fld>
            <a:endParaRPr lang="en-US" dirty="0"/>
          </a:p>
        </p:txBody>
      </p:sp>
      <p:sp>
        <p:nvSpPr>
          <p:cNvPr id="18" name="Slide Number Placeholder 46"/>
          <p:cNvSpPr>
            <a:spLocks noGrp="1"/>
          </p:cNvSpPr>
          <p:nvPr>
            <p:ph type="sldNum" sz="quarter" idx="4"/>
          </p:nvPr>
        </p:nvSpPr>
        <p:spPr>
          <a:xfrm>
            <a:off x="8367712" y="6546230"/>
            <a:ext cx="320676" cy="173129"/>
          </a:xfrm>
          <a:prstGeom prst="rect">
            <a:avLst/>
          </a:prstGeom>
        </p:spPr>
        <p:txBody>
          <a:bodyPr vert="horz" lIns="91440" tIns="45720" rIns="91440" bIns="45720" rtlCol="0" anchor="b"/>
          <a:lstStyle>
            <a:lvl1pPr algn="l">
              <a:defRPr sz="700" b="1">
                <a:solidFill>
                  <a:schemeClr val="bg1">
                    <a:lumMod val="65000"/>
                  </a:schemeClr>
                </a:solidFill>
              </a:defRPr>
            </a:lvl1pPr>
          </a:lstStyle>
          <a:p>
            <a:fld id="{40A01611-CC7F-0B4B-9726-DE03ECDB5051}" type="slidenum">
              <a:rPr lang="en-US" smtClean="0"/>
              <a:pPr/>
              <a:t>‹#›</a:t>
            </a:fld>
            <a:endParaRPr lang="en-US" dirty="0"/>
          </a:p>
        </p:txBody>
      </p:sp>
      <p:pic>
        <p:nvPicPr>
          <p:cNvPr id="19" name="Picture 18" descr="small_grey_lion_dark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534" y="6293598"/>
            <a:ext cx="491687" cy="491687"/>
          </a:xfrm>
          <a:prstGeom prst="rect">
            <a:avLst/>
          </a:prstGeom>
        </p:spPr>
      </p:pic>
      <p:sp>
        <p:nvSpPr>
          <p:cNvPr id="20" name="TextBox 19"/>
          <p:cNvSpPr txBox="1"/>
          <p:nvPr userDrawn="1"/>
        </p:nvSpPr>
        <p:spPr>
          <a:xfrm>
            <a:off x="3789454" y="6517052"/>
            <a:ext cx="1569660" cy="215444"/>
          </a:xfrm>
          <a:prstGeom prst="rect">
            <a:avLst/>
          </a:prstGeom>
          <a:noFill/>
        </p:spPr>
        <p:txBody>
          <a:bodyPr wrap="none" rtlCol="0">
            <a:spAutoFit/>
          </a:bodyPr>
          <a:lstStyle/>
          <a:p>
            <a:r>
              <a:rPr lang="en-US" sz="800" b="1" dirty="0" smtClean="0">
                <a:solidFill>
                  <a:schemeClr val="bg1">
                    <a:lumMod val="65000"/>
                  </a:schemeClr>
                </a:solidFill>
              </a:rPr>
              <a:t>The New York Public Library</a:t>
            </a:r>
            <a:endParaRPr lang="en-US" sz="800" b="1" dirty="0">
              <a:solidFill>
                <a:schemeClr val="bg1">
                  <a:lumMod val="65000"/>
                </a:schemeClr>
              </a:solidFill>
            </a:endParaRPr>
          </a:p>
        </p:txBody>
      </p:sp>
      <p:cxnSp>
        <p:nvCxnSpPr>
          <p:cNvPr id="21" name="Straight Connector 20"/>
          <p:cNvCxnSpPr/>
          <p:nvPr userDrawn="1"/>
        </p:nvCxnSpPr>
        <p:spPr>
          <a:xfrm>
            <a:off x="8367712" y="6539443"/>
            <a:ext cx="0" cy="183091"/>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2" name="Footer Placeholder 45"/>
          <p:cNvSpPr>
            <a:spLocks noGrp="1"/>
          </p:cNvSpPr>
          <p:nvPr>
            <p:ph type="ftr" sz="quarter" idx="3"/>
          </p:nvPr>
        </p:nvSpPr>
        <p:spPr>
          <a:xfrm>
            <a:off x="5779534" y="38233"/>
            <a:ext cx="2895600" cy="183092"/>
          </a:xfrm>
          <a:prstGeom prst="rect">
            <a:avLst/>
          </a:prstGeom>
        </p:spPr>
        <p:txBody>
          <a:bodyPr vert="horz" lIns="91440" tIns="45720" rIns="91440" bIns="45720" rtlCol="0" anchor="b"/>
          <a:lstStyle>
            <a:lvl1pPr algn="r">
              <a:defRPr sz="700" b="1">
                <a:solidFill>
                  <a:schemeClr val="bg1">
                    <a:lumMod val="65000"/>
                  </a:schemeClr>
                </a:solidFill>
              </a:defRPr>
            </a:lvl1pPr>
          </a:lstStyle>
          <a:p>
            <a:r>
              <a:rPr lang="en-US" dirty="0" smtClean="0"/>
              <a:t>DRAFT</a:t>
            </a:r>
            <a:endParaRPr lang="en-US" dirty="0"/>
          </a:p>
        </p:txBody>
      </p:sp>
    </p:spTree>
    <p:extLst>
      <p:ext uri="{BB962C8B-B14F-4D97-AF65-F5344CB8AC3E}">
        <p14:creationId xmlns:p14="http://schemas.microsoft.com/office/powerpoint/2010/main" val="36159831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red_background_big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785795" y="337461"/>
            <a:ext cx="7452683" cy="2933442"/>
          </a:xfrm>
        </p:spPr>
        <p:txBody>
          <a:bodyPr anchor="b">
            <a:normAutofit/>
          </a:bodyPr>
          <a:lstStyle>
            <a:lvl1pPr algn="l">
              <a:defRPr sz="4400" b="1" cap="all" baseline="0">
                <a:solidFill>
                  <a:srgbClr val="FFFFFF"/>
                </a:solidFill>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785795" y="3428999"/>
            <a:ext cx="7452683" cy="1740647"/>
          </a:xfrm>
        </p:spPr>
        <p:txBody>
          <a:bodyPr anchor="t">
            <a:normAutofit/>
          </a:bodyPr>
          <a:lstStyle>
            <a:lvl1pPr marL="0" indent="0" algn="l">
              <a:lnSpc>
                <a:spcPct val="100000"/>
              </a:lnSpc>
              <a:buNone/>
              <a:defRPr sz="2800" b="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17" name="Date Placeholder 34"/>
          <p:cNvSpPr>
            <a:spLocks noGrp="1"/>
          </p:cNvSpPr>
          <p:nvPr>
            <p:ph type="dt" sz="half" idx="2"/>
          </p:nvPr>
        </p:nvSpPr>
        <p:spPr>
          <a:xfrm>
            <a:off x="6104878" y="5912628"/>
            <a:ext cx="2133600" cy="366183"/>
          </a:xfrm>
          <a:prstGeom prst="rect">
            <a:avLst/>
          </a:prstGeom>
        </p:spPr>
        <p:txBody>
          <a:bodyPr vert="horz" lIns="91440" tIns="45720" rIns="91440" bIns="45720" rtlCol="0" anchor="ctr"/>
          <a:lstStyle>
            <a:lvl1pPr algn="l">
              <a:defRPr sz="1100" b="1">
                <a:solidFill>
                  <a:srgbClr val="FFFFFF"/>
                </a:solidFill>
              </a:defRPr>
            </a:lvl1pPr>
          </a:lstStyle>
          <a:p>
            <a:pPr algn="r"/>
            <a:fld id="{77CE8D80-9BE6-1148-8D51-0783ACA11AAA}" type="datetime4">
              <a:rPr lang="en-US" smtClean="0"/>
              <a:pPr algn="r"/>
              <a:t>March 26, 2015</a:t>
            </a:fld>
            <a:endParaRPr lang="en-US" dirty="0"/>
          </a:p>
        </p:txBody>
      </p:sp>
      <p:sp>
        <p:nvSpPr>
          <p:cNvPr id="10" name="Footer Placeholder 45"/>
          <p:cNvSpPr>
            <a:spLocks noGrp="1"/>
          </p:cNvSpPr>
          <p:nvPr>
            <p:ph type="ftr" sz="quarter" idx="3"/>
          </p:nvPr>
        </p:nvSpPr>
        <p:spPr>
          <a:xfrm>
            <a:off x="5342878" y="154369"/>
            <a:ext cx="2895600" cy="183092"/>
          </a:xfrm>
          <a:prstGeom prst="rect">
            <a:avLst/>
          </a:prstGeom>
        </p:spPr>
        <p:txBody>
          <a:bodyPr vert="horz" lIns="91440" tIns="45720" rIns="91440" bIns="45720" rtlCol="0" anchor="b"/>
          <a:lstStyle>
            <a:lvl1pPr algn="r">
              <a:defRPr sz="700" b="1">
                <a:solidFill>
                  <a:srgbClr val="FFFFFF"/>
                </a:solidFill>
              </a:defRPr>
            </a:lvl1pPr>
          </a:lstStyle>
          <a:p>
            <a:r>
              <a:rPr lang="en-US" dirty="0" smtClean="0"/>
              <a:t>DRAFT</a:t>
            </a:r>
            <a:endParaRPr lang="en-US" dirty="0"/>
          </a:p>
        </p:txBody>
      </p:sp>
    </p:spTree>
    <p:extLst>
      <p:ext uri="{BB962C8B-B14F-4D97-AF65-F5344CB8AC3E}">
        <p14:creationId xmlns:p14="http://schemas.microsoft.com/office/powerpoint/2010/main" val="34612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788" y="33130"/>
            <a:ext cx="8229600" cy="935369"/>
          </a:xfrm>
          <a:noFill/>
        </p:spPr>
        <p:txBody>
          <a:bodyPr anchor="b">
            <a:normAutofit/>
          </a:bodyPr>
          <a:lstStyle>
            <a:lvl1pPr algn="l">
              <a:tabLst>
                <a:tab pos="1882775" algn="l"/>
              </a:tabLst>
              <a:defRPr sz="2800" b="1" cap="all">
                <a:solidFill>
                  <a:schemeClr val="accent5"/>
                </a:solidFill>
              </a:defRPr>
            </a:lvl1pPr>
          </a:lstStyle>
          <a:p>
            <a:r>
              <a:rPr lang="en-US" dirty="0" smtClean="0"/>
              <a:t>CLICK TO EDIT TITLE</a:t>
            </a:r>
            <a:endParaRPr lang="en-US" dirty="0"/>
          </a:p>
        </p:txBody>
      </p:sp>
      <p:sp>
        <p:nvSpPr>
          <p:cNvPr id="3" name="Content Placeholder 2"/>
          <p:cNvSpPr>
            <a:spLocks noGrp="1"/>
          </p:cNvSpPr>
          <p:nvPr>
            <p:ph idx="1"/>
          </p:nvPr>
        </p:nvSpPr>
        <p:spPr>
          <a:xfrm>
            <a:off x="457200" y="1169457"/>
            <a:ext cx="8229600" cy="4956708"/>
          </a:xfrm>
        </p:spPr>
        <p:txBody>
          <a:bodyPr/>
          <a:lstStyle>
            <a:lvl1pPr marL="287338" indent="-287338">
              <a:lnSpc>
                <a:spcPct val="120000"/>
              </a:lnSpc>
              <a:buFont typeface="Arial"/>
              <a:buChar char="•"/>
              <a:tabLst>
                <a:tab pos="403225" algn="l"/>
              </a:tabLst>
              <a:defRPr sz="2800" b="0">
                <a:solidFill>
                  <a:schemeClr val="tx1"/>
                </a:solidFill>
              </a:defRPr>
            </a:lvl1pPr>
            <a:lvl2pPr marL="568325" indent="-228600">
              <a:lnSpc>
                <a:spcPct val="120000"/>
              </a:lnSpc>
              <a:buFont typeface="Arial"/>
              <a:buChar char="•"/>
              <a:defRPr sz="2000">
                <a:solidFill>
                  <a:schemeClr val="tx1"/>
                </a:solidFill>
              </a:defRPr>
            </a:lvl2pPr>
            <a:lvl3pPr marL="858838" indent="-171450">
              <a:lnSpc>
                <a:spcPct val="120000"/>
              </a:lnSpc>
              <a:buFont typeface="Arial"/>
              <a:buChar char="•"/>
              <a:defRPr sz="2000">
                <a:solidFill>
                  <a:schemeClr val="tx1"/>
                </a:solidFill>
              </a:defRPr>
            </a:lvl3pPr>
            <a:lvl4pPr marL="1204913" indent="-228600">
              <a:lnSpc>
                <a:spcPct val="120000"/>
              </a:lnSpc>
              <a:defRPr sz="1800">
                <a:solidFill>
                  <a:schemeClr val="tx1"/>
                </a:solidFill>
              </a:defRPr>
            </a:lvl4pPr>
            <a:lvl5pPr marL="1549400" indent="-228600">
              <a:lnSpc>
                <a:spcPct val="120000"/>
              </a:lnSpc>
              <a:defRPr sz="1800">
                <a:solidFill>
                  <a:schemeClr val="tx1"/>
                </a:solidFill>
              </a:defRPr>
            </a:lvl5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a:off x="293135" y="11931744"/>
            <a:ext cx="553671" cy="738949"/>
          </a:xfrm>
          <a:prstGeom prst="rect">
            <a:avLst/>
          </a:prstGeom>
          <a:ln w="12700">
            <a:miter lim="400000"/>
          </a:ln>
        </p:spPr>
      </p:pic>
      <p:pic>
        <p:nvPicPr>
          <p:cNvPr id="10"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a:off x="445535" y="12134944"/>
            <a:ext cx="553671" cy="738949"/>
          </a:xfrm>
          <a:prstGeom prst="rect">
            <a:avLst/>
          </a:prstGeom>
          <a:ln w="12700">
            <a:miter lim="400000"/>
          </a:ln>
        </p:spPr>
      </p:pic>
      <p:pic>
        <p:nvPicPr>
          <p:cNvPr id="11"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a:off x="597935" y="12338144"/>
            <a:ext cx="553671" cy="738949"/>
          </a:xfrm>
          <a:prstGeom prst="rect">
            <a:avLst/>
          </a:prstGeom>
          <a:ln w="12700">
            <a:miter lim="400000"/>
          </a:ln>
        </p:spPr>
      </p:pic>
      <p:pic>
        <p:nvPicPr>
          <p:cNvPr id="12"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a:off x="750335" y="12541344"/>
            <a:ext cx="553671" cy="738949"/>
          </a:xfrm>
          <a:prstGeom prst="rect">
            <a:avLst/>
          </a:prstGeom>
          <a:ln w="12700">
            <a:miter lim="400000"/>
          </a:ln>
        </p:spPr>
      </p:pic>
      <p:pic>
        <p:nvPicPr>
          <p:cNvPr id="13"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a:off x="902735" y="12744544"/>
            <a:ext cx="553671" cy="738949"/>
          </a:xfrm>
          <a:prstGeom prst="rect">
            <a:avLst/>
          </a:prstGeom>
          <a:ln w="12700">
            <a:miter lim="400000"/>
          </a:ln>
        </p:spPr>
      </p:pic>
      <p:cxnSp>
        <p:nvCxnSpPr>
          <p:cNvPr id="21" name="Straight Connector 20"/>
          <p:cNvCxnSpPr/>
          <p:nvPr userDrawn="1"/>
        </p:nvCxnSpPr>
        <p:spPr>
          <a:xfrm>
            <a:off x="445534" y="994419"/>
            <a:ext cx="8229600" cy="0"/>
          </a:xfrm>
          <a:prstGeom prst="line">
            <a:avLst/>
          </a:prstGeom>
          <a:ln w="381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8" name="Rectangle 27"/>
          <p:cNvSpPr/>
          <p:nvPr userDrawn="1"/>
        </p:nvSpPr>
        <p:spPr>
          <a:xfrm>
            <a:off x="0" y="6797042"/>
            <a:ext cx="9144000" cy="677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Date Placeholder 44"/>
          <p:cNvSpPr>
            <a:spLocks noGrp="1"/>
          </p:cNvSpPr>
          <p:nvPr>
            <p:ph type="dt" sz="half" idx="2"/>
          </p:nvPr>
        </p:nvSpPr>
        <p:spPr>
          <a:xfrm>
            <a:off x="7361237" y="6546230"/>
            <a:ext cx="1006475" cy="173129"/>
          </a:xfrm>
          <a:prstGeom prst="rect">
            <a:avLst/>
          </a:prstGeom>
        </p:spPr>
        <p:txBody>
          <a:bodyPr vert="horz" lIns="91440" tIns="45720" rIns="91440" bIns="45720" rtlCol="0" anchor="b"/>
          <a:lstStyle>
            <a:lvl1pPr algn="r">
              <a:defRPr sz="700" b="1">
                <a:solidFill>
                  <a:schemeClr val="bg1">
                    <a:lumMod val="65000"/>
                  </a:schemeClr>
                </a:solidFill>
              </a:defRPr>
            </a:lvl1pPr>
          </a:lstStyle>
          <a:p>
            <a:fld id="{F72D4CA5-791E-DF4E-A21E-F1EC0EFF1DAE}" type="datetime4">
              <a:rPr lang="en-US" smtClean="0"/>
              <a:pPr/>
              <a:t>March 26, 2015</a:t>
            </a:fld>
            <a:endParaRPr lang="en-US" dirty="0"/>
          </a:p>
        </p:txBody>
      </p:sp>
      <p:sp>
        <p:nvSpPr>
          <p:cNvPr id="50" name="Footer Placeholder 45"/>
          <p:cNvSpPr>
            <a:spLocks noGrp="1"/>
          </p:cNvSpPr>
          <p:nvPr>
            <p:ph type="ftr" sz="quarter" idx="3"/>
          </p:nvPr>
        </p:nvSpPr>
        <p:spPr>
          <a:xfrm>
            <a:off x="5779534" y="38233"/>
            <a:ext cx="2895600" cy="183092"/>
          </a:xfrm>
          <a:prstGeom prst="rect">
            <a:avLst/>
          </a:prstGeom>
        </p:spPr>
        <p:txBody>
          <a:bodyPr vert="horz" lIns="91440" tIns="45720" rIns="91440" bIns="45720" rtlCol="0" anchor="b"/>
          <a:lstStyle>
            <a:lvl1pPr algn="r">
              <a:defRPr sz="700" b="1">
                <a:solidFill>
                  <a:schemeClr val="bg1">
                    <a:lumMod val="65000"/>
                  </a:schemeClr>
                </a:solidFill>
              </a:defRPr>
            </a:lvl1pPr>
          </a:lstStyle>
          <a:p>
            <a:r>
              <a:rPr lang="en-US" dirty="0" smtClean="0"/>
              <a:t>DRAFT</a:t>
            </a:r>
            <a:endParaRPr lang="en-US" dirty="0"/>
          </a:p>
        </p:txBody>
      </p:sp>
      <p:sp>
        <p:nvSpPr>
          <p:cNvPr id="51" name="Slide Number Placeholder 46"/>
          <p:cNvSpPr>
            <a:spLocks noGrp="1"/>
          </p:cNvSpPr>
          <p:nvPr>
            <p:ph type="sldNum" sz="quarter" idx="4"/>
          </p:nvPr>
        </p:nvSpPr>
        <p:spPr>
          <a:xfrm>
            <a:off x="8367712" y="6546230"/>
            <a:ext cx="320676" cy="173129"/>
          </a:xfrm>
          <a:prstGeom prst="rect">
            <a:avLst/>
          </a:prstGeom>
        </p:spPr>
        <p:txBody>
          <a:bodyPr vert="horz" lIns="91440" tIns="45720" rIns="91440" bIns="45720" rtlCol="0" anchor="b"/>
          <a:lstStyle>
            <a:lvl1pPr algn="l">
              <a:defRPr sz="700" b="1">
                <a:solidFill>
                  <a:schemeClr val="bg1">
                    <a:lumMod val="65000"/>
                  </a:schemeClr>
                </a:solidFill>
              </a:defRPr>
            </a:lvl1pPr>
          </a:lstStyle>
          <a:p>
            <a:fld id="{40A01611-CC7F-0B4B-9726-DE03ECDB5051}" type="slidenum">
              <a:rPr lang="en-US" smtClean="0"/>
              <a:pPr/>
              <a:t>‹#›</a:t>
            </a:fld>
            <a:endParaRPr lang="en-US" dirty="0"/>
          </a:p>
        </p:txBody>
      </p:sp>
      <p:pic>
        <p:nvPicPr>
          <p:cNvPr id="5" name="Picture 4" descr="small_grey_lion_dark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534" y="6293598"/>
            <a:ext cx="491687" cy="491687"/>
          </a:xfrm>
          <a:prstGeom prst="rect">
            <a:avLst/>
          </a:prstGeom>
        </p:spPr>
      </p:pic>
      <p:sp>
        <p:nvSpPr>
          <p:cNvPr id="4" name="TextBox 3"/>
          <p:cNvSpPr txBox="1"/>
          <p:nvPr userDrawn="1"/>
        </p:nvSpPr>
        <p:spPr>
          <a:xfrm>
            <a:off x="3789454" y="6517052"/>
            <a:ext cx="1569660" cy="215444"/>
          </a:xfrm>
          <a:prstGeom prst="rect">
            <a:avLst/>
          </a:prstGeom>
          <a:noFill/>
        </p:spPr>
        <p:txBody>
          <a:bodyPr wrap="none" rtlCol="0">
            <a:spAutoFit/>
          </a:bodyPr>
          <a:lstStyle/>
          <a:p>
            <a:r>
              <a:rPr lang="en-US" sz="800" b="1" dirty="0" smtClean="0">
                <a:solidFill>
                  <a:schemeClr val="bg1">
                    <a:lumMod val="65000"/>
                  </a:schemeClr>
                </a:solidFill>
              </a:rPr>
              <a:t>The New York Public Library</a:t>
            </a:r>
            <a:endParaRPr lang="en-US" sz="800" b="1" dirty="0">
              <a:solidFill>
                <a:schemeClr val="bg1">
                  <a:lumMod val="65000"/>
                </a:schemeClr>
              </a:solidFill>
            </a:endParaRPr>
          </a:p>
        </p:txBody>
      </p:sp>
      <p:cxnSp>
        <p:nvCxnSpPr>
          <p:cNvPr id="17" name="Straight Connector 16"/>
          <p:cNvCxnSpPr/>
          <p:nvPr userDrawn="1"/>
        </p:nvCxnSpPr>
        <p:spPr>
          <a:xfrm>
            <a:off x="8367712" y="6539443"/>
            <a:ext cx="0" cy="183091"/>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8788" y="33130"/>
            <a:ext cx="8229600" cy="935369"/>
          </a:xfrm>
          <a:noFill/>
        </p:spPr>
        <p:txBody>
          <a:bodyPr anchor="b">
            <a:normAutofit/>
          </a:bodyPr>
          <a:lstStyle>
            <a:lvl1pPr algn="l">
              <a:tabLst>
                <a:tab pos="1882775" algn="l"/>
              </a:tabLst>
              <a:defRPr sz="2800" b="1" cap="all">
                <a:solidFill>
                  <a:srgbClr val="880E18"/>
                </a:solidFill>
              </a:defRPr>
            </a:lvl1pPr>
          </a:lstStyle>
          <a:p>
            <a:r>
              <a:rPr lang="en-US" dirty="0" smtClean="0"/>
              <a:t>CLICK TO EDIT Title</a:t>
            </a:r>
            <a:endParaRPr lang="en-US" dirty="0"/>
          </a:p>
        </p:txBody>
      </p:sp>
      <p:cxnSp>
        <p:nvCxnSpPr>
          <p:cNvPr id="7" name="Straight Connector 6"/>
          <p:cNvCxnSpPr/>
          <p:nvPr userDrawn="1"/>
        </p:nvCxnSpPr>
        <p:spPr>
          <a:xfrm>
            <a:off x="445534" y="994419"/>
            <a:ext cx="8229600" cy="0"/>
          </a:xfrm>
          <a:prstGeom prst="line">
            <a:avLst/>
          </a:prstGeom>
          <a:ln w="38100" cmpd="sng">
            <a:solidFill>
              <a:srgbClr val="D52928"/>
            </a:solidFill>
          </a:ln>
          <a:effectLst/>
        </p:spPr>
        <p:style>
          <a:lnRef idx="2">
            <a:schemeClr val="accent1"/>
          </a:lnRef>
          <a:fillRef idx="0">
            <a:schemeClr val="accent1"/>
          </a:fillRef>
          <a:effectRef idx="1">
            <a:schemeClr val="accent1"/>
          </a:effectRef>
          <a:fontRef idx="minor">
            <a:schemeClr val="tx1"/>
          </a:fontRef>
        </p:style>
      </p:cxnSp>
      <p:sp>
        <p:nvSpPr>
          <p:cNvPr id="4" name="Footer Placeholder 45"/>
          <p:cNvSpPr>
            <a:spLocks noGrp="1"/>
          </p:cNvSpPr>
          <p:nvPr>
            <p:ph type="ftr" sz="quarter" idx="3"/>
          </p:nvPr>
        </p:nvSpPr>
        <p:spPr>
          <a:xfrm>
            <a:off x="5779534" y="38233"/>
            <a:ext cx="2895600" cy="183092"/>
          </a:xfrm>
          <a:prstGeom prst="rect">
            <a:avLst/>
          </a:prstGeom>
        </p:spPr>
        <p:txBody>
          <a:bodyPr vert="horz" lIns="91440" tIns="45720" rIns="91440" bIns="45720" rtlCol="0" anchor="b"/>
          <a:lstStyle>
            <a:lvl1pPr algn="r">
              <a:defRPr sz="700" b="1">
                <a:solidFill>
                  <a:schemeClr val="bg1">
                    <a:lumMod val="65000"/>
                  </a:schemeClr>
                </a:solidFill>
              </a:defRPr>
            </a:lvl1pPr>
          </a:lstStyle>
          <a:p>
            <a:r>
              <a:rPr lang="en-US" dirty="0" smtClean="0"/>
              <a:t>DRAFT</a:t>
            </a:r>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2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59420"/>
            <a:ext cx="4038600" cy="5066745"/>
          </a:xfrm>
        </p:spPr>
        <p:txBody>
          <a:bodyPr/>
          <a:lstStyle>
            <a:lvl1pPr algn="l">
              <a:lnSpc>
                <a:spcPct val="100000"/>
              </a:lnSpc>
              <a:defRPr sz="2800"/>
            </a:lvl1pPr>
            <a:lvl2pPr algn="l">
              <a:defRPr sz="2400"/>
            </a:lvl2pPr>
            <a:lvl3pPr algn="l">
              <a:defRPr sz="2000"/>
            </a:lvl3pPr>
            <a:lvl4pPr algn="l">
              <a:defRPr sz="1800"/>
            </a:lvl4pPr>
            <a:lvl5pPr algn="l">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59420"/>
            <a:ext cx="4038600" cy="5066745"/>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Rectangle 20"/>
          <p:cNvSpPr/>
          <p:nvPr userDrawn="1"/>
        </p:nvSpPr>
        <p:spPr>
          <a:xfrm>
            <a:off x="0" y="6797042"/>
            <a:ext cx="9144000" cy="677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a:spLocks noGrp="1"/>
          </p:cNvSpPr>
          <p:nvPr>
            <p:ph type="title" hasCustomPrompt="1"/>
          </p:nvPr>
        </p:nvSpPr>
        <p:spPr>
          <a:xfrm>
            <a:off x="458788" y="33130"/>
            <a:ext cx="8229600" cy="935369"/>
          </a:xfrm>
          <a:noFill/>
        </p:spPr>
        <p:txBody>
          <a:bodyPr anchor="b">
            <a:normAutofit/>
          </a:bodyPr>
          <a:lstStyle>
            <a:lvl1pPr algn="l">
              <a:tabLst>
                <a:tab pos="1882775" algn="l"/>
              </a:tabLst>
              <a:defRPr sz="2800" b="1" cap="all">
                <a:solidFill>
                  <a:srgbClr val="880E18"/>
                </a:solidFill>
              </a:defRPr>
            </a:lvl1pPr>
          </a:lstStyle>
          <a:p>
            <a:r>
              <a:rPr lang="en-US" dirty="0" smtClean="0"/>
              <a:t>CLICK TO EDIT title</a:t>
            </a:r>
            <a:endParaRPr lang="en-US" dirty="0"/>
          </a:p>
        </p:txBody>
      </p:sp>
      <p:cxnSp>
        <p:nvCxnSpPr>
          <p:cNvPr id="15" name="Straight Connector 14"/>
          <p:cNvCxnSpPr/>
          <p:nvPr userDrawn="1"/>
        </p:nvCxnSpPr>
        <p:spPr>
          <a:xfrm>
            <a:off x="445534" y="994419"/>
            <a:ext cx="8229600" cy="0"/>
          </a:xfrm>
          <a:prstGeom prst="line">
            <a:avLst/>
          </a:prstGeom>
          <a:ln w="38100" cmpd="sng">
            <a:solidFill>
              <a:srgbClr val="D52928"/>
            </a:solidFill>
          </a:ln>
          <a:effectLst/>
        </p:spPr>
        <p:style>
          <a:lnRef idx="2">
            <a:schemeClr val="accent1"/>
          </a:lnRef>
          <a:fillRef idx="0">
            <a:schemeClr val="accent1"/>
          </a:fillRef>
          <a:effectRef idx="1">
            <a:schemeClr val="accent1"/>
          </a:effectRef>
          <a:fontRef idx="minor">
            <a:schemeClr val="tx1"/>
          </a:fontRef>
        </p:style>
      </p:cxnSp>
      <p:sp>
        <p:nvSpPr>
          <p:cNvPr id="16" name="Date Placeholder 44"/>
          <p:cNvSpPr>
            <a:spLocks noGrp="1"/>
          </p:cNvSpPr>
          <p:nvPr>
            <p:ph type="dt" sz="half" idx="10"/>
          </p:nvPr>
        </p:nvSpPr>
        <p:spPr>
          <a:xfrm>
            <a:off x="7361237" y="6546230"/>
            <a:ext cx="1006475" cy="173129"/>
          </a:xfrm>
          <a:prstGeom prst="rect">
            <a:avLst/>
          </a:prstGeom>
        </p:spPr>
        <p:txBody>
          <a:bodyPr vert="horz" lIns="91440" tIns="45720" rIns="91440" bIns="45720" rtlCol="0" anchor="b"/>
          <a:lstStyle>
            <a:lvl1pPr algn="r">
              <a:defRPr sz="700" b="1">
                <a:solidFill>
                  <a:schemeClr val="bg1">
                    <a:lumMod val="65000"/>
                  </a:schemeClr>
                </a:solidFill>
              </a:defRPr>
            </a:lvl1pPr>
          </a:lstStyle>
          <a:p>
            <a:fld id="{C51D0EF4-6E9B-AF4B-985E-069948AECBD7}" type="datetime4">
              <a:rPr lang="en-US" smtClean="0"/>
              <a:pPr/>
              <a:t>March 26, 2015</a:t>
            </a:fld>
            <a:endParaRPr lang="en-US" dirty="0"/>
          </a:p>
        </p:txBody>
      </p:sp>
      <p:sp>
        <p:nvSpPr>
          <p:cNvPr id="18" name="Slide Number Placeholder 46"/>
          <p:cNvSpPr>
            <a:spLocks noGrp="1"/>
          </p:cNvSpPr>
          <p:nvPr>
            <p:ph type="sldNum" sz="quarter" idx="4"/>
          </p:nvPr>
        </p:nvSpPr>
        <p:spPr>
          <a:xfrm>
            <a:off x="8367712" y="6546230"/>
            <a:ext cx="320676" cy="173129"/>
          </a:xfrm>
          <a:prstGeom prst="rect">
            <a:avLst/>
          </a:prstGeom>
        </p:spPr>
        <p:txBody>
          <a:bodyPr vert="horz" lIns="91440" tIns="45720" rIns="91440" bIns="45720" rtlCol="0" anchor="b"/>
          <a:lstStyle>
            <a:lvl1pPr algn="l">
              <a:defRPr sz="700" b="1">
                <a:solidFill>
                  <a:schemeClr val="bg1">
                    <a:lumMod val="65000"/>
                  </a:schemeClr>
                </a:solidFill>
              </a:defRPr>
            </a:lvl1pPr>
          </a:lstStyle>
          <a:p>
            <a:fld id="{40A01611-CC7F-0B4B-9726-DE03ECDB5051}" type="slidenum">
              <a:rPr lang="en-US" smtClean="0"/>
              <a:pPr/>
              <a:t>‹#›</a:t>
            </a:fld>
            <a:endParaRPr lang="en-US" dirty="0"/>
          </a:p>
        </p:txBody>
      </p:sp>
      <p:pic>
        <p:nvPicPr>
          <p:cNvPr id="19" name="Picture 18" descr="small_grey_lion_dark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534" y="6293598"/>
            <a:ext cx="491687" cy="491687"/>
          </a:xfrm>
          <a:prstGeom prst="rect">
            <a:avLst/>
          </a:prstGeom>
        </p:spPr>
      </p:pic>
      <p:sp>
        <p:nvSpPr>
          <p:cNvPr id="20" name="TextBox 19"/>
          <p:cNvSpPr txBox="1"/>
          <p:nvPr userDrawn="1"/>
        </p:nvSpPr>
        <p:spPr>
          <a:xfrm>
            <a:off x="3789454" y="6517052"/>
            <a:ext cx="1569660" cy="215444"/>
          </a:xfrm>
          <a:prstGeom prst="rect">
            <a:avLst/>
          </a:prstGeom>
          <a:noFill/>
        </p:spPr>
        <p:txBody>
          <a:bodyPr wrap="none" rtlCol="0">
            <a:spAutoFit/>
          </a:bodyPr>
          <a:lstStyle/>
          <a:p>
            <a:r>
              <a:rPr lang="en-US" sz="800" b="1" dirty="0" smtClean="0">
                <a:solidFill>
                  <a:schemeClr val="bg1">
                    <a:lumMod val="65000"/>
                  </a:schemeClr>
                </a:solidFill>
              </a:rPr>
              <a:t>The New York Public Library</a:t>
            </a:r>
            <a:endParaRPr lang="en-US" sz="800" b="1" dirty="0">
              <a:solidFill>
                <a:schemeClr val="bg1">
                  <a:lumMod val="65000"/>
                </a:schemeClr>
              </a:solidFill>
            </a:endParaRPr>
          </a:p>
        </p:txBody>
      </p:sp>
      <p:cxnSp>
        <p:nvCxnSpPr>
          <p:cNvPr id="22" name="Straight Connector 21"/>
          <p:cNvCxnSpPr/>
          <p:nvPr userDrawn="1"/>
        </p:nvCxnSpPr>
        <p:spPr>
          <a:xfrm>
            <a:off x="8367712" y="6539443"/>
            <a:ext cx="0" cy="183091"/>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3" name="Footer Placeholder 45"/>
          <p:cNvSpPr>
            <a:spLocks noGrp="1"/>
          </p:cNvSpPr>
          <p:nvPr>
            <p:ph type="ftr" sz="quarter" idx="3"/>
          </p:nvPr>
        </p:nvSpPr>
        <p:spPr>
          <a:xfrm>
            <a:off x="5779534" y="38233"/>
            <a:ext cx="2895600" cy="183092"/>
          </a:xfrm>
          <a:prstGeom prst="rect">
            <a:avLst/>
          </a:prstGeom>
        </p:spPr>
        <p:txBody>
          <a:bodyPr vert="horz" lIns="91440" tIns="45720" rIns="91440" bIns="45720" rtlCol="0" anchor="b"/>
          <a:lstStyle>
            <a:lvl1pPr algn="r">
              <a:defRPr sz="700" b="1">
                <a:solidFill>
                  <a:schemeClr val="bg1">
                    <a:lumMod val="65000"/>
                  </a:schemeClr>
                </a:solidFill>
              </a:defRPr>
            </a:lvl1pPr>
          </a:lstStyle>
          <a:p>
            <a:r>
              <a:rPr lang="en-US" dirty="0" smtClean="0"/>
              <a:t>DRAFT</a:t>
            </a:r>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9450" y="2150935"/>
            <a:ext cx="7772400" cy="1362075"/>
          </a:xfrm>
        </p:spPr>
        <p:txBody>
          <a:bodyPr anchor="b" anchorCtr="0"/>
          <a:lstStyle>
            <a:lvl1pPr algn="l">
              <a:defRPr sz="4000" b="1" cap="none"/>
            </a:lvl1pPr>
          </a:lstStyle>
          <a:p>
            <a:r>
              <a:rPr lang="en-US" dirty="0" smtClean="0"/>
              <a:t>Click to Edit Section Title</a:t>
            </a:r>
            <a:endParaRPr lang="en-US" dirty="0"/>
          </a:p>
        </p:txBody>
      </p:sp>
      <p:sp>
        <p:nvSpPr>
          <p:cNvPr id="3" name="Text Placeholder 2"/>
          <p:cNvSpPr>
            <a:spLocks noGrp="1"/>
          </p:cNvSpPr>
          <p:nvPr>
            <p:ph type="body" idx="1" hasCustomPrompt="1"/>
          </p:nvPr>
        </p:nvSpPr>
        <p:spPr>
          <a:xfrm>
            <a:off x="679450" y="3513010"/>
            <a:ext cx="7772400" cy="1500187"/>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Section Subtitle</a:t>
            </a:r>
          </a:p>
        </p:txBody>
      </p:sp>
      <p:sp>
        <p:nvSpPr>
          <p:cNvPr id="16" name="Rectangle 15"/>
          <p:cNvSpPr/>
          <p:nvPr userDrawn="1"/>
        </p:nvSpPr>
        <p:spPr>
          <a:xfrm>
            <a:off x="0" y="6797042"/>
            <a:ext cx="9144000" cy="677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Date Placeholder 44"/>
          <p:cNvSpPr>
            <a:spLocks noGrp="1"/>
          </p:cNvSpPr>
          <p:nvPr>
            <p:ph type="dt" sz="half" idx="2"/>
          </p:nvPr>
        </p:nvSpPr>
        <p:spPr>
          <a:xfrm>
            <a:off x="7361237" y="6546230"/>
            <a:ext cx="1006475" cy="173129"/>
          </a:xfrm>
          <a:prstGeom prst="rect">
            <a:avLst/>
          </a:prstGeom>
        </p:spPr>
        <p:txBody>
          <a:bodyPr vert="horz" lIns="91440" tIns="45720" rIns="91440" bIns="45720" rtlCol="0" anchor="b"/>
          <a:lstStyle>
            <a:lvl1pPr algn="r">
              <a:defRPr sz="700" b="1">
                <a:solidFill>
                  <a:schemeClr val="bg1">
                    <a:lumMod val="65000"/>
                  </a:schemeClr>
                </a:solidFill>
              </a:defRPr>
            </a:lvl1pPr>
          </a:lstStyle>
          <a:p>
            <a:fld id="{E229F9E3-2002-3A4A-BDFC-5719B1FCFED5}" type="datetime4">
              <a:rPr lang="en-US" smtClean="0"/>
              <a:pPr/>
              <a:t>March 26, 2015</a:t>
            </a:fld>
            <a:endParaRPr lang="en-US" dirty="0"/>
          </a:p>
        </p:txBody>
      </p:sp>
      <p:sp>
        <p:nvSpPr>
          <p:cNvPr id="12" name="Slide Number Placeholder 46"/>
          <p:cNvSpPr>
            <a:spLocks noGrp="1"/>
          </p:cNvSpPr>
          <p:nvPr>
            <p:ph type="sldNum" sz="quarter" idx="4"/>
          </p:nvPr>
        </p:nvSpPr>
        <p:spPr>
          <a:xfrm>
            <a:off x="8367712" y="6546230"/>
            <a:ext cx="320676" cy="173129"/>
          </a:xfrm>
          <a:prstGeom prst="rect">
            <a:avLst/>
          </a:prstGeom>
        </p:spPr>
        <p:txBody>
          <a:bodyPr vert="horz" lIns="91440" tIns="45720" rIns="91440" bIns="45720" rtlCol="0" anchor="b"/>
          <a:lstStyle>
            <a:lvl1pPr algn="l">
              <a:defRPr sz="700" b="1">
                <a:solidFill>
                  <a:schemeClr val="bg1">
                    <a:lumMod val="65000"/>
                  </a:schemeClr>
                </a:solidFill>
              </a:defRPr>
            </a:lvl1pPr>
          </a:lstStyle>
          <a:p>
            <a:fld id="{40A01611-CC7F-0B4B-9726-DE03ECDB5051}" type="slidenum">
              <a:rPr lang="en-US" smtClean="0"/>
              <a:pPr/>
              <a:t>‹#›</a:t>
            </a:fld>
            <a:endParaRPr lang="en-US" dirty="0"/>
          </a:p>
        </p:txBody>
      </p:sp>
      <p:pic>
        <p:nvPicPr>
          <p:cNvPr id="13" name="Picture 12" descr="small_grey_lion_dark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534" y="6293598"/>
            <a:ext cx="491687" cy="491687"/>
          </a:xfrm>
          <a:prstGeom prst="rect">
            <a:avLst/>
          </a:prstGeom>
        </p:spPr>
      </p:pic>
      <p:sp>
        <p:nvSpPr>
          <p:cNvPr id="14" name="TextBox 13"/>
          <p:cNvSpPr txBox="1"/>
          <p:nvPr userDrawn="1"/>
        </p:nvSpPr>
        <p:spPr>
          <a:xfrm>
            <a:off x="3789454" y="6517052"/>
            <a:ext cx="1569660" cy="215444"/>
          </a:xfrm>
          <a:prstGeom prst="rect">
            <a:avLst/>
          </a:prstGeom>
          <a:noFill/>
        </p:spPr>
        <p:txBody>
          <a:bodyPr wrap="none" rtlCol="0">
            <a:spAutoFit/>
          </a:bodyPr>
          <a:lstStyle/>
          <a:p>
            <a:r>
              <a:rPr lang="en-US" sz="800" b="1" dirty="0" smtClean="0">
                <a:solidFill>
                  <a:schemeClr val="bg1">
                    <a:lumMod val="65000"/>
                  </a:schemeClr>
                </a:solidFill>
              </a:rPr>
              <a:t>The New York Public Library</a:t>
            </a:r>
            <a:endParaRPr lang="en-US" sz="800" b="1" dirty="0">
              <a:solidFill>
                <a:schemeClr val="bg1">
                  <a:lumMod val="65000"/>
                </a:schemeClr>
              </a:solidFill>
            </a:endParaRPr>
          </a:p>
        </p:txBody>
      </p:sp>
      <p:cxnSp>
        <p:nvCxnSpPr>
          <p:cNvPr id="15" name="Straight Connector 14"/>
          <p:cNvCxnSpPr/>
          <p:nvPr userDrawn="1"/>
        </p:nvCxnSpPr>
        <p:spPr>
          <a:xfrm>
            <a:off x="8367712" y="6539443"/>
            <a:ext cx="0" cy="183091"/>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5"/>
          <p:cNvSpPr>
            <a:spLocks noGrp="1"/>
          </p:cNvSpPr>
          <p:nvPr>
            <p:ph type="ftr" sz="quarter" idx="3"/>
          </p:nvPr>
        </p:nvSpPr>
        <p:spPr>
          <a:xfrm>
            <a:off x="5779534" y="38233"/>
            <a:ext cx="2895600" cy="183092"/>
          </a:xfrm>
          <a:prstGeom prst="rect">
            <a:avLst/>
          </a:prstGeom>
        </p:spPr>
        <p:txBody>
          <a:bodyPr vert="horz" lIns="91440" tIns="45720" rIns="91440" bIns="45720" rtlCol="0" anchor="b"/>
          <a:lstStyle>
            <a:lvl1pPr algn="r">
              <a:defRPr sz="700" b="1">
                <a:solidFill>
                  <a:schemeClr val="bg1">
                    <a:lumMod val="65000"/>
                  </a:schemeClr>
                </a:solidFill>
              </a:defRPr>
            </a:lvl1pPr>
          </a:lstStyle>
          <a:p>
            <a:r>
              <a:rPr lang="en-US" dirty="0" smtClean="0"/>
              <a:t>DRAFT</a:t>
            </a:r>
            <a:endParaRPr lang="en-US" dirty="0"/>
          </a:p>
        </p:txBody>
      </p:sp>
      <p:cxnSp>
        <p:nvCxnSpPr>
          <p:cNvPr id="18" name="Straight Connector 17"/>
          <p:cNvCxnSpPr/>
          <p:nvPr userDrawn="1"/>
        </p:nvCxnSpPr>
        <p:spPr>
          <a:xfrm>
            <a:off x="679450" y="3513010"/>
            <a:ext cx="77724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239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109609"/>
            <a:ext cx="4040188" cy="639763"/>
          </a:xfrm>
        </p:spPr>
        <p:txBody>
          <a:bodyPr anchor="b">
            <a:noAutofit/>
          </a:bodyPr>
          <a:lstStyle>
            <a:lvl1pPr marL="0" indent="0">
              <a:buNone/>
              <a:defRPr sz="18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Secondary Title</a:t>
            </a:r>
          </a:p>
        </p:txBody>
      </p:sp>
      <p:sp>
        <p:nvSpPr>
          <p:cNvPr id="4" name="Content Placeholder 3"/>
          <p:cNvSpPr>
            <a:spLocks noGrp="1"/>
          </p:cNvSpPr>
          <p:nvPr>
            <p:ph sz="half" idx="2"/>
          </p:nvPr>
        </p:nvSpPr>
        <p:spPr>
          <a:xfrm>
            <a:off x="457200" y="1836414"/>
            <a:ext cx="4040188" cy="4311688"/>
          </a:xfrm>
        </p:spPr>
        <p:txBody>
          <a:bodyPr/>
          <a:lstStyle>
            <a:lvl1pPr marL="171450" indent="-171450">
              <a:lnSpc>
                <a:spcPct val="100000"/>
              </a:lnSpc>
              <a:defRPr sz="2400" b="0"/>
            </a:lvl1pPr>
            <a:lvl2pPr marL="403225" indent="-169863">
              <a:defRPr sz="1800"/>
            </a:lvl2pPr>
            <a:lvl3pPr marL="627063" indent="-168275">
              <a:defRPr sz="1800"/>
            </a:lvl3pPr>
            <a:lvl4pPr marL="858838" indent="-174625">
              <a:tabLst/>
              <a:defRPr sz="1800"/>
            </a:lvl4pPr>
            <a:lvl5pPr marL="1082675" indent="-171450">
              <a:tabLst/>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7" y="1109609"/>
            <a:ext cx="4041775" cy="639763"/>
          </a:xfrm>
        </p:spPr>
        <p:txBody>
          <a:bodyPr anchor="b">
            <a:normAutofit/>
          </a:bodyPr>
          <a:lstStyle>
            <a:lvl1pPr marL="0" indent="0">
              <a:buNone/>
              <a:defRPr sz="1800" b="1" baseline="0">
                <a:solidFill>
                  <a:srgbClr val="880E1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Secondary Title</a:t>
            </a:r>
          </a:p>
        </p:txBody>
      </p:sp>
      <p:sp>
        <p:nvSpPr>
          <p:cNvPr id="15" name="Rectangle 14"/>
          <p:cNvSpPr/>
          <p:nvPr userDrawn="1"/>
        </p:nvSpPr>
        <p:spPr>
          <a:xfrm>
            <a:off x="0" y="6797042"/>
            <a:ext cx="9144000" cy="677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 name="Straight Connector 29"/>
          <p:cNvCxnSpPr/>
          <p:nvPr userDrawn="1"/>
        </p:nvCxnSpPr>
        <p:spPr>
          <a:xfrm>
            <a:off x="457200" y="1749372"/>
            <a:ext cx="4040188"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4645026" y="1749372"/>
            <a:ext cx="4040188"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p:cNvSpPr>
            <a:spLocks noGrp="1"/>
          </p:cNvSpPr>
          <p:nvPr>
            <p:ph sz="half" idx="13"/>
          </p:nvPr>
        </p:nvSpPr>
        <p:spPr>
          <a:xfrm>
            <a:off x="4645026" y="1836414"/>
            <a:ext cx="4040188" cy="4311688"/>
          </a:xfrm>
        </p:spPr>
        <p:txBody>
          <a:bodyPr/>
          <a:lstStyle>
            <a:lvl1pPr marL="171450" indent="-171450">
              <a:lnSpc>
                <a:spcPct val="100000"/>
              </a:lnSpc>
              <a:defRPr sz="2400" b="0"/>
            </a:lvl1pPr>
            <a:lvl2pPr marL="403225" indent="-169863">
              <a:defRPr sz="1800"/>
            </a:lvl2pPr>
            <a:lvl3pPr marL="627063" indent="-168275">
              <a:defRPr sz="1800"/>
            </a:lvl3pPr>
            <a:lvl4pPr marL="858838" indent="-174625">
              <a:tabLst/>
              <a:defRPr sz="1800"/>
            </a:lvl4pPr>
            <a:lvl5pPr marL="1082675" indent="-171450">
              <a:tabLst/>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hasCustomPrompt="1"/>
          </p:nvPr>
        </p:nvSpPr>
        <p:spPr>
          <a:xfrm>
            <a:off x="458788" y="33130"/>
            <a:ext cx="8229600" cy="935369"/>
          </a:xfrm>
          <a:noFill/>
        </p:spPr>
        <p:txBody>
          <a:bodyPr anchor="b">
            <a:normAutofit/>
          </a:bodyPr>
          <a:lstStyle>
            <a:lvl1pPr algn="l">
              <a:tabLst>
                <a:tab pos="1882775" algn="l"/>
              </a:tabLst>
              <a:defRPr sz="2800" b="1" cap="all">
                <a:solidFill>
                  <a:srgbClr val="880E18"/>
                </a:solidFill>
              </a:defRPr>
            </a:lvl1pPr>
          </a:lstStyle>
          <a:p>
            <a:r>
              <a:rPr lang="en-US" dirty="0" smtClean="0"/>
              <a:t>CLICK TO EDIT TITLE</a:t>
            </a:r>
            <a:endParaRPr lang="en-US" dirty="0"/>
          </a:p>
        </p:txBody>
      </p:sp>
      <p:cxnSp>
        <p:nvCxnSpPr>
          <p:cNvPr id="20" name="Straight Connector 19"/>
          <p:cNvCxnSpPr/>
          <p:nvPr userDrawn="1"/>
        </p:nvCxnSpPr>
        <p:spPr>
          <a:xfrm>
            <a:off x="445534" y="994419"/>
            <a:ext cx="8229600" cy="0"/>
          </a:xfrm>
          <a:prstGeom prst="line">
            <a:avLst/>
          </a:prstGeom>
          <a:ln w="38100" cmpd="sng">
            <a:solidFill>
              <a:srgbClr val="D52928"/>
            </a:solidFill>
          </a:ln>
          <a:effectLst/>
        </p:spPr>
        <p:style>
          <a:lnRef idx="2">
            <a:schemeClr val="accent1"/>
          </a:lnRef>
          <a:fillRef idx="0">
            <a:schemeClr val="accent1"/>
          </a:fillRef>
          <a:effectRef idx="1">
            <a:schemeClr val="accent1"/>
          </a:effectRef>
          <a:fontRef idx="minor">
            <a:schemeClr val="tx1"/>
          </a:fontRef>
        </p:style>
      </p:cxnSp>
      <p:sp>
        <p:nvSpPr>
          <p:cNvPr id="21" name="Date Placeholder 44"/>
          <p:cNvSpPr>
            <a:spLocks noGrp="1"/>
          </p:cNvSpPr>
          <p:nvPr>
            <p:ph type="dt" sz="half" idx="14"/>
          </p:nvPr>
        </p:nvSpPr>
        <p:spPr>
          <a:xfrm>
            <a:off x="7361237" y="6546230"/>
            <a:ext cx="1006475" cy="173129"/>
          </a:xfrm>
          <a:prstGeom prst="rect">
            <a:avLst/>
          </a:prstGeom>
        </p:spPr>
        <p:txBody>
          <a:bodyPr vert="horz" lIns="91440" tIns="45720" rIns="91440" bIns="45720" rtlCol="0" anchor="b"/>
          <a:lstStyle>
            <a:lvl1pPr algn="r">
              <a:defRPr sz="700" b="1">
                <a:solidFill>
                  <a:schemeClr val="bg1">
                    <a:lumMod val="65000"/>
                  </a:schemeClr>
                </a:solidFill>
              </a:defRPr>
            </a:lvl1pPr>
          </a:lstStyle>
          <a:p>
            <a:fld id="{12AFED08-2022-DC49-AF43-7787D53552F1}" type="datetime4">
              <a:rPr lang="en-US" smtClean="0"/>
              <a:pPr/>
              <a:t>March 26, 2015</a:t>
            </a:fld>
            <a:endParaRPr lang="en-US" dirty="0"/>
          </a:p>
        </p:txBody>
      </p:sp>
      <p:sp>
        <p:nvSpPr>
          <p:cNvPr id="23" name="Slide Number Placeholder 46"/>
          <p:cNvSpPr>
            <a:spLocks noGrp="1"/>
          </p:cNvSpPr>
          <p:nvPr>
            <p:ph type="sldNum" sz="quarter" idx="4"/>
          </p:nvPr>
        </p:nvSpPr>
        <p:spPr>
          <a:xfrm>
            <a:off x="8367712" y="6546230"/>
            <a:ext cx="320676" cy="173129"/>
          </a:xfrm>
          <a:prstGeom prst="rect">
            <a:avLst/>
          </a:prstGeom>
        </p:spPr>
        <p:txBody>
          <a:bodyPr vert="horz" lIns="91440" tIns="45720" rIns="91440" bIns="45720" rtlCol="0" anchor="b"/>
          <a:lstStyle>
            <a:lvl1pPr algn="l">
              <a:defRPr sz="700" b="1">
                <a:solidFill>
                  <a:schemeClr val="bg1">
                    <a:lumMod val="65000"/>
                  </a:schemeClr>
                </a:solidFill>
              </a:defRPr>
            </a:lvl1pPr>
          </a:lstStyle>
          <a:p>
            <a:fld id="{40A01611-CC7F-0B4B-9726-DE03ECDB5051}" type="slidenum">
              <a:rPr lang="en-US" smtClean="0"/>
              <a:pPr/>
              <a:t>‹#›</a:t>
            </a:fld>
            <a:endParaRPr lang="en-US" dirty="0"/>
          </a:p>
        </p:txBody>
      </p:sp>
      <p:pic>
        <p:nvPicPr>
          <p:cNvPr id="24" name="Picture 23" descr="small_grey_lion_dark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534" y="6293598"/>
            <a:ext cx="491687" cy="491687"/>
          </a:xfrm>
          <a:prstGeom prst="rect">
            <a:avLst/>
          </a:prstGeom>
        </p:spPr>
      </p:pic>
      <p:sp>
        <p:nvSpPr>
          <p:cNvPr id="25" name="TextBox 24"/>
          <p:cNvSpPr txBox="1"/>
          <p:nvPr userDrawn="1"/>
        </p:nvSpPr>
        <p:spPr>
          <a:xfrm>
            <a:off x="3789454" y="6517052"/>
            <a:ext cx="1569660" cy="215444"/>
          </a:xfrm>
          <a:prstGeom prst="rect">
            <a:avLst/>
          </a:prstGeom>
          <a:noFill/>
        </p:spPr>
        <p:txBody>
          <a:bodyPr wrap="none" rtlCol="0">
            <a:spAutoFit/>
          </a:bodyPr>
          <a:lstStyle/>
          <a:p>
            <a:r>
              <a:rPr lang="en-US" sz="800" b="1" dirty="0" smtClean="0">
                <a:solidFill>
                  <a:schemeClr val="bg1">
                    <a:lumMod val="65000"/>
                  </a:schemeClr>
                </a:solidFill>
              </a:rPr>
              <a:t>The New York Public Library</a:t>
            </a:r>
            <a:endParaRPr lang="en-US" sz="800" b="1" dirty="0">
              <a:solidFill>
                <a:schemeClr val="bg1">
                  <a:lumMod val="65000"/>
                </a:schemeClr>
              </a:solidFill>
            </a:endParaRPr>
          </a:p>
        </p:txBody>
      </p:sp>
      <p:cxnSp>
        <p:nvCxnSpPr>
          <p:cNvPr id="26" name="Straight Connector 25"/>
          <p:cNvCxnSpPr/>
          <p:nvPr userDrawn="1"/>
        </p:nvCxnSpPr>
        <p:spPr>
          <a:xfrm>
            <a:off x="8367712" y="6539443"/>
            <a:ext cx="0" cy="183091"/>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5"/>
          <p:cNvSpPr>
            <a:spLocks noGrp="1"/>
          </p:cNvSpPr>
          <p:nvPr>
            <p:ph type="ftr" sz="quarter" idx="15"/>
          </p:nvPr>
        </p:nvSpPr>
        <p:spPr>
          <a:xfrm>
            <a:off x="5779534" y="38233"/>
            <a:ext cx="2895600" cy="183092"/>
          </a:xfrm>
          <a:prstGeom prst="rect">
            <a:avLst/>
          </a:prstGeom>
        </p:spPr>
        <p:txBody>
          <a:bodyPr vert="horz" lIns="91440" tIns="45720" rIns="91440" bIns="45720" rtlCol="0" anchor="b"/>
          <a:lstStyle>
            <a:lvl1pPr algn="r">
              <a:defRPr sz="700" b="1">
                <a:solidFill>
                  <a:schemeClr val="bg1">
                    <a:lumMod val="65000"/>
                  </a:schemeClr>
                </a:solidFill>
              </a:defRPr>
            </a:lvl1pPr>
          </a:lstStyle>
          <a:p>
            <a:r>
              <a:rPr lang="en-US" dirty="0" smtClean="0"/>
              <a:t>DRAFT</a:t>
            </a:r>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6" name="Content Placeholder 2"/>
          <p:cNvSpPr>
            <a:spLocks noGrp="1"/>
          </p:cNvSpPr>
          <p:nvPr>
            <p:ph idx="13"/>
          </p:nvPr>
        </p:nvSpPr>
        <p:spPr>
          <a:xfrm>
            <a:off x="3575050" y="273052"/>
            <a:ext cx="5111750" cy="5853113"/>
          </a:xfrm>
        </p:spPr>
        <p:txBody>
          <a:bodyPr/>
          <a:lstStyle>
            <a:lvl1pPr marL="287338" indent="-287338">
              <a:lnSpc>
                <a:spcPct val="100000"/>
              </a:lnSpc>
              <a:buFont typeface="Arial"/>
              <a:buChar char="•"/>
              <a:tabLst>
                <a:tab pos="403225" algn="l"/>
              </a:tabLst>
              <a:defRPr sz="2800" b="0">
                <a:solidFill>
                  <a:schemeClr val="tx1"/>
                </a:solidFill>
              </a:defRPr>
            </a:lvl1pPr>
            <a:lvl2pPr marL="568325" indent="-228600">
              <a:buFont typeface="Arial"/>
              <a:buChar char="•"/>
              <a:defRPr sz="2400">
                <a:solidFill>
                  <a:schemeClr val="tx1"/>
                </a:solidFill>
              </a:defRPr>
            </a:lvl2pPr>
            <a:lvl3pPr marL="858838" indent="-171450">
              <a:buFont typeface="Arial"/>
              <a:buChar char="•"/>
              <a:defRPr sz="2000">
                <a:solidFill>
                  <a:schemeClr val="tx1"/>
                </a:solidFill>
              </a:defRPr>
            </a:lvl3pPr>
            <a:lvl4pPr marL="1204913" indent="-228600">
              <a:defRPr sz="1800">
                <a:solidFill>
                  <a:schemeClr val="tx1"/>
                </a:solidFill>
              </a:defRPr>
            </a:lvl4pPr>
            <a:lvl5pPr marL="1549400" indent="-228600">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2" y="273050"/>
            <a:ext cx="3008313" cy="769001"/>
          </a:xfrm>
        </p:spPr>
        <p:txBody>
          <a:bodyPr anchor="b"/>
          <a:lstStyle>
            <a:lvl1pPr algn="l">
              <a:defRPr sz="2000" b="1" cap="all">
                <a:solidFill>
                  <a:srgbClr val="880E18"/>
                </a:solidFill>
              </a:defRPr>
            </a:lvl1pPr>
          </a:lstStyle>
          <a:p>
            <a:r>
              <a:rPr lang="en-US" dirty="0" smtClean="0"/>
              <a:t>Click to Edit Title</a:t>
            </a:r>
            <a:endParaRPr lang="en-US" dirty="0"/>
          </a:p>
        </p:txBody>
      </p:sp>
      <p:sp>
        <p:nvSpPr>
          <p:cNvPr id="4" name="Text Placeholder 3"/>
          <p:cNvSpPr>
            <a:spLocks noGrp="1"/>
          </p:cNvSpPr>
          <p:nvPr>
            <p:ph type="body" sz="half" idx="2"/>
          </p:nvPr>
        </p:nvSpPr>
        <p:spPr>
          <a:xfrm>
            <a:off x="457202" y="1111523"/>
            <a:ext cx="3008313" cy="50146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Rectangle 21"/>
          <p:cNvSpPr/>
          <p:nvPr userDrawn="1"/>
        </p:nvSpPr>
        <p:spPr>
          <a:xfrm>
            <a:off x="0" y="6797042"/>
            <a:ext cx="9144000" cy="677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p:cNvCxnSpPr/>
          <p:nvPr userDrawn="1"/>
        </p:nvCxnSpPr>
        <p:spPr>
          <a:xfrm>
            <a:off x="445534" y="1054899"/>
            <a:ext cx="3019981" cy="0"/>
          </a:xfrm>
          <a:prstGeom prst="line">
            <a:avLst/>
          </a:prstGeom>
          <a:ln w="38100" cmpd="sng">
            <a:solidFill>
              <a:srgbClr val="D52928"/>
            </a:solidFill>
          </a:ln>
          <a:effectLst/>
        </p:spPr>
        <p:style>
          <a:lnRef idx="2">
            <a:schemeClr val="accent1"/>
          </a:lnRef>
          <a:fillRef idx="0">
            <a:schemeClr val="accent1"/>
          </a:fillRef>
          <a:effectRef idx="1">
            <a:schemeClr val="accent1"/>
          </a:effectRef>
          <a:fontRef idx="minor">
            <a:schemeClr val="tx1"/>
          </a:fontRef>
        </p:style>
      </p:cxnSp>
      <p:sp>
        <p:nvSpPr>
          <p:cNvPr id="14" name="Date Placeholder 44"/>
          <p:cNvSpPr>
            <a:spLocks noGrp="1"/>
          </p:cNvSpPr>
          <p:nvPr>
            <p:ph type="dt" sz="half" idx="14"/>
          </p:nvPr>
        </p:nvSpPr>
        <p:spPr>
          <a:xfrm>
            <a:off x="7361237" y="6546230"/>
            <a:ext cx="1006475" cy="173129"/>
          </a:xfrm>
          <a:prstGeom prst="rect">
            <a:avLst/>
          </a:prstGeom>
        </p:spPr>
        <p:txBody>
          <a:bodyPr vert="horz" lIns="91440" tIns="45720" rIns="91440" bIns="45720" rtlCol="0" anchor="b"/>
          <a:lstStyle>
            <a:lvl1pPr algn="r">
              <a:defRPr sz="700" b="1">
                <a:solidFill>
                  <a:schemeClr val="bg1">
                    <a:lumMod val="65000"/>
                  </a:schemeClr>
                </a:solidFill>
              </a:defRPr>
            </a:lvl1pPr>
          </a:lstStyle>
          <a:p>
            <a:fld id="{88C39235-C78B-6043-8C23-9E8E84359372}" type="datetime4">
              <a:rPr lang="en-US" smtClean="0"/>
              <a:pPr/>
              <a:t>March 26, 2015</a:t>
            </a:fld>
            <a:endParaRPr lang="en-US" dirty="0"/>
          </a:p>
        </p:txBody>
      </p:sp>
      <p:sp>
        <p:nvSpPr>
          <p:cNvPr id="16" name="Slide Number Placeholder 46"/>
          <p:cNvSpPr>
            <a:spLocks noGrp="1"/>
          </p:cNvSpPr>
          <p:nvPr>
            <p:ph type="sldNum" sz="quarter" idx="4"/>
          </p:nvPr>
        </p:nvSpPr>
        <p:spPr>
          <a:xfrm>
            <a:off x="8367712" y="6546230"/>
            <a:ext cx="320676" cy="173129"/>
          </a:xfrm>
          <a:prstGeom prst="rect">
            <a:avLst/>
          </a:prstGeom>
        </p:spPr>
        <p:txBody>
          <a:bodyPr vert="horz" lIns="91440" tIns="45720" rIns="91440" bIns="45720" rtlCol="0" anchor="b"/>
          <a:lstStyle>
            <a:lvl1pPr algn="l">
              <a:defRPr sz="700" b="1">
                <a:solidFill>
                  <a:schemeClr val="bg1">
                    <a:lumMod val="65000"/>
                  </a:schemeClr>
                </a:solidFill>
              </a:defRPr>
            </a:lvl1pPr>
          </a:lstStyle>
          <a:p>
            <a:fld id="{40A01611-CC7F-0B4B-9726-DE03ECDB5051}" type="slidenum">
              <a:rPr lang="en-US" smtClean="0"/>
              <a:pPr/>
              <a:t>‹#›</a:t>
            </a:fld>
            <a:endParaRPr lang="en-US" dirty="0"/>
          </a:p>
        </p:txBody>
      </p:sp>
      <p:pic>
        <p:nvPicPr>
          <p:cNvPr id="17" name="Picture 16" descr="small_grey_lion_dark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534" y="6293598"/>
            <a:ext cx="491687" cy="491687"/>
          </a:xfrm>
          <a:prstGeom prst="rect">
            <a:avLst/>
          </a:prstGeom>
        </p:spPr>
      </p:pic>
      <p:sp>
        <p:nvSpPr>
          <p:cNvPr id="18" name="TextBox 17"/>
          <p:cNvSpPr txBox="1"/>
          <p:nvPr userDrawn="1"/>
        </p:nvSpPr>
        <p:spPr>
          <a:xfrm>
            <a:off x="3789454" y="6517052"/>
            <a:ext cx="1569660" cy="215444"/>
          </a:xfrm>
          <a:prstGeom prst="rect">
            <a:avLst/>
          </a:prstGeom>
          <a:noFill/>
        </p:spPr>
        <p:txBody>
          <a:bodyPr wrap="none" rtlCol="0">
            <a:spAutoFit/>
          </a:bodyPr>
          <a:lstStyle/>
          <a:p>
            <a:r>
              <a:rPr lang="en-US" sz="800" b="1" dirty="0" smtClean="0">
                <a:solidFill>
                  <a:schemeClr val="bg1">
                    <a:lumMod val="65000"/>
                  </a:schemeClr>
                </a:solidFill>
              </a:rPr>
              <a:t>The New York Public Library</a:t>
            </a:r>
            <a:endParaRPr lang="en-US" sz="800" b="1" dirty="0">
              <a:solidFill>
                <a:schemeClr val="bg1">
                  <a:lumMod val="65000"/>
                </a:schemeClr>
              </a:solidFill>
            </a:endParaRPr>
          </a:p>
        </p:txBody>
      </p:sp>
      <p:cxnSp>
        <p:nvCxnSpPr>
          <p:cNvPr id="19" name="Straight Connector 18"/>
          <p:cNvCxnSpPr/>
          <p:nvPr userDrawn="1"/>
        </p:nvCxnSpPr>
        <p:spPr>
          <a:xfrm>
            <a:off x="8367712" y="6539443"/>
            <a:ext cx="0" cy="183091"/>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0" name="Footer Placeholder 45"/>
          <p:cNvSpPr>
            <a:spLocks noGrp="1"/>
          </p:cNvSpPr>
          <p:nvPr>
            <p:ph type="ftr" sz="quarter" idx="3"/>
          </p:nvPr>
        </p:nvSpPr>
        <p:spPr>
          <a:xfrm>
            <a:off x="5779534" y="38233"/>
            <a:ext cx="2895600" cy="183092"/>
          </a:xfrm>
          <a:prstGeom prst="rect">
            <a:avLst/>
          </a:prstGeom>
        </p:spPr>
        <p:txBody>
          <a:bodyPr vert="horz" lIns="91440" tIns="45720" rIns="91440" bIns="45720" rtlCol="0" anchor="b"/>
          <a:lstStyle>
            <a:lvl1pPr algn="r">
              <a:defRPr sz="700" b="1">
                <a:solidFill>
                  <a:schemeClr val="bg1">
                    <a:lumMod val="65000"/>
                  </a:schemeClr>
                </a:solidFill>
              </a:defRPr>
            </a:lvl1pPr>
          </a:lstStyle>
          <a:p>
            <a:r>
              <a:rPr lang="en-US" dirty="0" smtClean="0"/>
              <a:t>DRAFT</a:t>
            </a:r>
            <a:endParaRPr lang="en-US" dirty="0"/>
          </a:p>
        </p:txBody>
      </p:sp>
    </p:spTree>
    <p:extLst>
      <p:ext uri="{BB962C8B-B14F-4D97-AF65-F5344CB8AC3E}">
        <p14:creationId xmlns:p14="http://schemas.microsoft.com/office/powerpoint/2010/main" val="121822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5" r:id="rId2"/>
    <p:sldLayoutId id="2147493457" r:id="rId3"/>
    <p:sldLayoutId id="2147493461" r:id="rId4"/>
    <p:sldLayoutId id="2147493462" r:id="rId5"/>
    <p:sldLayoutId id="2147493459" r:id="rId6"/>
    <p:sldLayoutId id="2147493458" r:id="rId7"/>
    <p:sldLayoutId id="2147493460" r:id="rId8"/>
    <p:sldLayoutId id="2147493463" r:id="rId9"/>
    <p:sldLayoutId id="2147493464" r:id="rId10"/>
  </p:sldLayoutIdLst>
  <p:hf hdr="0"/>
  <p:txStyles>
    <p:titleStyle>
      <a:lvl1pPr algn="ctr" defTabSz="457200" rtl="0" eaLnBrk="1" latinLnBrk="0" hangingPunct="1">
        <a:spcBef>
          <a:spcPct val="0"/>
        </a:spcBef>
        <a:buNone/>
        <a:defRPr sz="4000" b="1" kern="1200">
          <a:solidFill>
            <a:schemeClr val="accent5"/>
          </a:solidFill>
          <a:latin typeface="+mj-lt"/>
          <a:ea typeface="+mj-ea"/>
          <a:cs typeface="+mj-cs"/>
        </a:defRPr>
      </a:lvl1pPr>
    </p:titleStyle>
    <p:bodyStyle>
      <a:lvl1pPr marL="287338" indent="-287338" algn="l" defTabSz="457200" rtl="0" eaLnBrk="1" latinLnBrk="0" hangingPunct="1">
        <a:lnSpc>
          <a:spcPct val="120000"/>
        </a:lnSpc>
        <a:spcBef>
          <a:spcPts val="1200"/>
        </a:spcBef>
        <a:spcAft>
          <a:spcPts val="1200"/>
        </a:spcAft>
        <a:buClr>
          <a:schemeClr val="accent1"/>
        </a:buClr>
        <a:buFont typeface="Arial"/>
        <a:buChar char="•"/>
        <a:defRPr sz="2800" b="0" kern="1200">
          <a:solidFill>
            <a:schemeClr val="tx1"/>
          </a:solidFill>
          <a:latin typeface="+mn-lt"/>
          <a:ea typeface="+mn-ea"/>
          <a:cs typeface="+mn-cs"/>
        </a:defRPr>
      </a:lvl1pPr>
      <a:lvl2pPr marL="742950" indent="-285750" algn="l" defTabSz="457200" rtl="0" eaLnBrk="1" latinLnBrk="0" hangingPunct="1">
        <a:lnSpc>
          <a:spcPct val="100000"/>
        </a:lnSpc>
        <a:spcBef>
          <a:spcPts val="0"/>
        </a:spcBef>
        <a:spcAft>
          <a:spcPts val="1200"/>
        </a:spcAft>
        <a:buClr>
          <a:schemeClr val="accent1"/>
        </a:buClr>
        <a:buSzPct val="84000"/>
        <a:buFont typeface="Arial"/>
        <a:buChar char="•"/>
        <a:defRPr sz="20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spcAft>
          <a:spcPts val="1200"/>
        </a:spcAft>
        <a:buClr>
          <a:schemeClr val="accent1"/>
        </a:buClr>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spcAft>
          <a:spcPts val="1200"/>
        </a:spcAft>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spcAft>
          <a:spcPts val="1200"/>
        </a:spcAft>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85795" y="891645"/>
            <a:ext cx="7452683" cy="1363569"/>
          </a:xfrm>
        </p:spPr>
        <p:txBody>
          <a:bodyPr>
            <a:normAutofit/>
          </a:bodyPr>
          <a:lstStyle/>
          <a:p>
            <a:r>
              <a:rPr lang="en-US" sz="3600" dirty="0" smtClean="0"/>
              <a:t>Midtown Campus Public Planning Session</a:t>
            </a:r>
            <a:endParaRPr lang="en-US" sz="3600" dirty="0"/>
          </a:p>
        </p:txBody>
      </p:sp>
      <p:sp>
        <p:nvSpPr>
          <p:cNvPr id="10" name="Subtitle 9"/>
          <p:cNvSpPr>
            <a:spLocks noGrp="1"/>
          </p:cNvSpPr>
          <p:nvPr>
            <p:ph type="subTitle" idx="1"/>
          </p:nvPr>
        </p:nvSpPr>
        <p:spPr>
          <a:xfrm>
            <a:off x="793493" y="2578488"/>
            <a:ext cx="7444986" cy="2732424"/>
          </a:xfrm>
        </p:spPr>
        <p:txBody>
          <a:bodyPr>
            <a:normAutofit fontScale="25000" lnSpcReduction="20000"/>
          </a:bodyPr>
          <a:lstStyle/>
          <a:p>
            <a:pPr lvl="0" algn="ctr">
              <a:lnSpc>
                <a:spcPct val="130000"/>
              </a:lnSpc>
              <a:spcBef>
                <a:spcPts val="0"/>
              </a:spcBef>
              <a:spcAft>
                <a:spcPts val="800"/>
              </a:spcAft>
            </a:pPr>
            <a:r>
              <a:rPr lang="en-US" sz="8000" b="1" u="sng" dirty="0" smtClean="0">
                <a:solidFill>
                  <a:prstClr val="white"/>
                </a:solidFill>
              </a:rPr>
              <a:t>Agenda</a:t>
            </a:r>
            <a:endParaRPr lang="en-US" sz="8000" b="1" u="sng" dirty="0">
              <a:solidFill>
                <a:prstClr val="white"/>
              </a:solidFill>
            </a:endParaRPr>
          </a:p>
          <a:p>
            <a:pPr marL="228600" lvl="0" indent="-228600">
              <a:lnSpc>
                <a:spcPct val="130000"/>
              </a:lnSpc>
              <a:spcBef>
                <a:spcPts val="0"/>
              </a:spcBef>
              <a:spcAft>
                <a:spcPts val="800"/>
              </a:spcAft>
              <a:buClrTx/>
              <a:buSzPct val="110000"/>
              <a:buFont typeface="Arial"/>
              <a:buChar char="•"/>
            </a:pPr>
            <a:r>
              <a:rPr lang="en-US" sz="6800" dirty="0">
                <a:solidFill>
                  <a:prstClr val="white"/>
                </a:solidFill>
              </a:rPr>
              <a:t>Greetings from NYPL President Tony Marx</a:t>
            </a:r>
            <a:endParaRPr lang="en-US" sz="6800" dirty="0" smtClean="0">
              <a:solidFill>
                <a:prstClr val="white"/>
              </a:solidFill>
            </a:endParaRPr>
          </a:p>
          <a:p>
            <a:pPr marL="228600" lvl="0" indent="-228600">
              <a:lnSpc>
                <a:spcPct val="130000"/>
              </a:lnSpc>
              <a:spcBef>
                <a:spcPts val="0"/>
              </a:spcBef>
              <a:spcAft>
                <a:spcPts val="800"/>
              </a:spcAft>
              <a:buClrTx/>
              <a:buSzPct val="110000"/>
              <a:buFont typeface="Arial"/>
              <a:buChar char="•"/>
            </a:pPr>
            <a:r>
              <a:rPr lang="en-US" sz="6800" dirty="0" smtClean="0">
                <a:solidFill>
                  <a:prstClr val="white"/>
                </a:solidFill>
              </a:rPr>
              <a:t>15</a:t>
            </a:r>
            <a:r>
              <a:rPr lang="en-US" sz="6800" dirty="0">
                <a:solidFill>
                  <a:prstClr val="white"/>
                </a:solidFill>
              </a:rPr>
              <a:t>-minute presentation on Midtown Campus program planning thus far</a:t>
            </a:r>
          </a:p>
          <a:p>
            <a:pPr marL="228600" lvl="0" indent="-228600">
              <a:lnSpc>
                <a:spcPct val="130000"/>
              </a:lnSpc>
              <a:spcBef>
                <a:spcPts val="0"/>
              </a:spcBef>
              <a:spcAft>
                <a:spcPts val="800"/>
              </a:spcAft>
              <a:buClrTx/>
              <a:buSzPct val="110000"/>
              <a:buFont typeface="Arial"/>
              <a:buChar char="•"/>
            </a:pPr>
            <a:r>
              <a:rPr lang="en-US" sz="6800" dirty="0" smtClean="0">
                <a:solidFill>
                  <a:prstClr val="white"/>
                </a:solidFill>
              </a:rPr>
              <a:t>Break out </a:t>
            </a:r>
            <a:r>
              <a:rPr lang="en-US" sz="6800" dirty="0">
                <a:solidFill>
                  <a:prstClr val="white"/>
                </a:solidFill>
              </a:rPr>
              <a:t>into five smaller discussion groups to discuss</a:t>
            </a:r>
            <a:r>
              <a:rPr lang="en-US" sz="6800" dirty="0" smtClean="0">
                <a:solidFill>
                  <a:prstClr val="white"/>
                </a:solidFill>
              </a:rPr>
              <a:t> select program areas </a:t>
            </a:r>
          </a:p>
          <a:p>
            <a:pPr marL="228600" lvl="0" indent="-228600">
              <a:lnSpc>
                <a:spcPct val="130000"/>
              </a:lnSpc>
              <a:spcBef>
                <a:spcPts val="0"/>
              </a:spcBef>
              <a:spcAft>
                <a:spcPts val="800"/>
              </a:spcAft>
              <a:buClrTx/>
              <a:buSzPct val="110000"/>
              <a:buFont typeface="Arial"/>
              <a:buChar char="•"/>
            </a:pPr>
            <a:r>
              <a:rPr lang="en-US" sz="6800" dirty="0" smtClean="0">
                <a:solidFill>
                  <a:prstClr val="white"/>
                </a:solidFill>
              </a:rPr>
              <a:t>Joining </a:t>
            </a:r>
            <a:r>
              <a:rPr lang="en-US" sz="6800" dirty="0">
                <a:solidFill>
                  <a:prstClr val="white"/>
                </a:solidFill>
              </a:rPr>
              <a:t>back together in the Salomon Room for a “report back”</a:t>
            </a:r>
          </a:p>
        </p:txBody>
      </p:sp>
      <p:sp>
        <p:nvSpPr>
          <p:cNvPr id="4" name="Date Placeholder 3"/>
          <p:cNvSpPr>
            <a:spLocks noGrp="1"/>
          </p:cNvSpPr>
          <p:nvPr>
            <p:ph type="dt" sz="half" idx="2"/>
          </p:nvPr>
        </p:nvSpPr>
        <p:spPr/>
        <p:txBody>
          <a:bodyPr/>
          <a:lstStyle/>
          <a:p>
            <a:pPr algn="r"/>
            <a:r>
              <a:rPr lang="en-US" dirty="0" smtClean="0"/>
              <a:t>March 26, 2015</a:t>
            </a:r>
            <a:endParaRPr lang="en-US" dirty="0"/>
          </a:p>
        </p:txBody>
      </p:sp>
      <p:cxnSp>
        <p:nvCxnSpPr>
          <p:cNvPr id="12" name="Straight Connector 11"/>
          <p:cNvCxnSpPr/>
          <p:nvPr/>
        </p:nvCxnSpPr>
        <p:spPr>
          <a:xfrm>
            <a:off x="846667" y="2393760"/>
            <a:ext cx="7391811"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46668" y="5086161"/>
            <a:ext cx="7391811"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itle 6"/>
          <p:cNvSpPr txBox="1">
            <a:spLocks/>
          </p:cNvSpPr>
          <p:nvPr/>
        </p:nvSpPr>
        <p:spPr>
          <a:xfrm>
            <a:off x="791952" y="205076"/>
            <a:ext cx="7452683" cy="710863"/>
          </a:xfrm>
          <a:prstGeom prst="rect">
            <a:avLst/>
          </a:prstGeom>
        </p:spPr>
        <p:txBody>
          <a:bodyPr vert="horz" lIns="91440" tIns="45720" rIns="91440" bIns="45720" rtlCol="0" anchor="b">
            <a:normAutofit/>
          </a:bodyPr>
          <a:lstStyle>
            <a:lvl1pPr algn="l" defTabSz="457200" rtl="0" eaLnBrk="1" latinLnBrk="0" hangingPunct="1">
              <a:spcBef>
                <a:spcPct val="0"/>
              </a:spcBef>
              <a:buNone/>
              <a:defRPr sz="4400" b="1" kern="1200" cap="all" baseline="0">
                <a:solidFill>
                  <a:srgbClr val="FFFFFF"/>
                </a:solidFill>
                <a:latin typeface="+mj-lt"/>
                <a:ea typeface="+mj-ea"/>
                <a:cs typeface="+mj-cs"/>
              </a:defRPr>
            </a:lvl1pPr>
          </a:lstStyle>
          <a:p>
            <a:r>
              <a:rPr lang="en-US" sz="1600" b="0" cap="none" dirty="0" smtClean="0"/>
              <a:t>The New York Public Library | Building For You</a:t>
            </a:r>
            <a:endParaRPr lang="en-US" sz="1600" b="0" cap="none" dirty="0"/>
          </a:p>
        </p:txBody>
      </p:sp>
    </p:spTree>
    <p:extLst>
      <p:ext uri="{BB962C8B-B14F-4D97-AF65-F5344CB8AC3E}">
        <p14:creationId xmlns:p14="http://schemas.microsoft.com/office/powerpoint/2010/main" val="22952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23980" y="1314372"/>
            <a:ext cx="3964407" cy="5098832"/>
          </a:xfrm>
          <a:prstGeom prst="rect">
            <a:avLst/>
          </a:prstGeom>
        </p:spPr>
        <p:txBody>
          <a:bodyPr wrap="square">
            <a:spAutoFit/>
          </a:bodyPr>
          <a:lstStyle/>
          <a:p>
            <a:pPr>
              <a:spcAft>
                <a:spcPts val="1800"/>
              </a:spcAft>
            </a:pPr>
            <a:r>
              <a:rPr lang="en-US" sz="2400" u="sng" dirty="0" smtClean="0"/>
              <a:t>What we’ve heard:</a:t>
            </a:r>
          </a:p>
          <a:p>
            <a:pPr marL="342900" indent="-342900">
              <a:spcAft>
                <a:spcPts val="2000"/>
              </a:spcAft>
              <a:buClr>
                <a:srgbClr val="800000"/>
              </a:buClr>
              <a:buFont typeface="Arial"/>
              <a:buChar char="•"/>
            </a:pPr>
            <a:r>
              <a:rPr lang="en-US" sz="2300" dirty="0" smtClean="0"/>
              <a:t>Research assistance and expertise (business planning, marketing)</a:t>
            </a:r>
          </a:p>
          <a:p>
            <a:pPr marL="342900" indent="-342900">
              <a:spcAft>
                <a:spcPts val="2000"/>
              </a:spcAft>
              <a:buClr>
                <a:srgbClr val="800000"/>
              </a:buClr>
              <a:buFont typeface="Arial"/>
              <a:buChar char="•"/>
            </a:pPr>
            <a:r>
              <a:rPr lang="en-US" sz="2300" dirty="0" smtClean="0"/>
              <a:t>Physical and electronic collection access and programs, from mentoring</a:t>
            </a:r>
            <a:r>
              <a:rPr lang="en-US" sz="2300" dirty="0"/>
              <a:t> </a:t>
            </a:r>
            <a:r>
              <a:rPr lang="en-US" sz="2300" dirty="0" smtClean="0"/>
              <a:t>to classes to events</a:t>
            </a:r>
          </a:p>
          <a:p>
            <a:pPr marL="342900" indent="-342900">
              <a:spcAft>
                <a:spcPts val="2000"/>
              </a:spcAft>
              <a:buClr>
                <a:srgbClr val="800000"/>
              </a:buClr>
              <a:buFont typeface="Arial"/>
              <a:buChar char="•"/>
            </a:pPr>
            <a:r>
              <a:rPr lang="en-US" sz="2300" dirty="0"/>
              <a:t>Quiet work space, private advisory offices and collaborative meeting / project space</a:t>
            </a:r>
          </a:p>
        </p:txBody>
      </p:sp>
      <p:sp>
        <p:nvSpPr>
          <p:cNvPr id="6" name="Rectangle 5"/>
          <p:cNvSpPr/>
          <p:nvPr/>
        </p:nvSpPr>
        <p:spPr>
          <a:xfrm>
            <a:off x="584973" y="1314372"/>
            <a:ext cx="3920352" cy="2723823"/>
          </a:xfrm>
          <a:prstGeom prst="rect">
            <a:avLst/>
          </a:prstGeom>
        </p:spPr>
        <p:txBody>
          <a:bodyPr wrap="square">
            <a:spAutoFit/>
          </a:bodyPr>
          <a:lstStyle/>
          <a:p>
            <a:pPr>
              <a:lnSpc>
                <a:spcPct val="110000"/>
              </a:lnSpc>
              <a:spcAft>
                <a:spcPts val="1800"/>
              </a:spcAft>
            </a:pPr>
            <a:r>
              <a:rPr lang="en-US" sz="2000" i="1" dirty="0"/>
              <a:t>A place for existing and aspiring business owners, entrepreneurs, and innovators to </a:t>
            </a:r>
            <a:r>
              <a:rPr lang="en-US" sz="2000" i="1" dirty="0" smtClean="0"/>
              <a:t>start </a:t>
            </a:r>
            <a:r>
              <a:rPr lang="en-US" sz="2000" i="1" dirty="0"/>
              <a:t>and grow businesses through resources, advice, programs, and </a:t>
            </a:r>
            <a:r>
              <a:rPr lang="en-US" sz="2000" i="1" dirty="0" smtClean="0"/>
              <a:t>work spaces</a:t>
            </a:r>
            <a:r>
              <a:rPr lang="en-US" sz="2000" i="1" dirty="0"/>
              <a:t>.</a:t>
            </a:r>
          </a:p>
          <a:p>
            <a:pPr>
              <a:spcAft>
                <a:spcPts val="1800"/>
              </a:spcAft>
            </a:pPr>
            <a:endParaRPr lang="en-US" sz="2400" dirty="0" smtClean="0"/>
          </a:p>
        </p:txBody>
      </p:sp>
      <p:sp>
        <p:nvSpPr>
          <p:cNvPr id="2" name="Slide Number Placeholder 1"/>
          <p:cNvSpPr>
            <a:spLocks noGrp="1"/>
          </p:cNvSpPr>
          <p:nvPr>
            <p:ph type="sldNum" sz="quarter" idx="4"/>
          </p:nvPr>
        </p:nvSpPr>
        <p:spPr>
          <a:prstGeom prst="rect">
            <a:avLst/>
          </a:prstGeom>
        </p:spPr>
        <p:txBody>
          <a:bodyPr/>
          <a:lstStyle/>
          <a:p>
            <a:fld id="{C12B967A-034D-CA4E-BFE2-1C073C2C732F}" type="slidenum">
              <a:rPr lang="en-US" smtClean="0"/>
              <a:pPr/>
              <a:t>9</a:t>
            </a:fld>
            <a:endParaRPr lang="en-US" dirty="0"/>
          </a:p>
        </p:txBody>
      </p:sp>
      <p:sp>
        <p:nvSpPr>
          <p:cNvPr id="9" name="Rectangle 8"/>
          <p:cNvSpPr/>
          <p:nvPr/>
        </p:nvSpPr>
        <p:spPr>
          <a:xfrm>
            <a:off x="7903577" y="109391"/>
            <a:ext cx="569387" cy="923330"/>
          </a:xfrm>
          <a:prstGeom prst="rect">
            <a:avLst/>
          </a:prstGeom>
        </p:spPr>
        <p:txBody>
          <a:bodyPr wrap="none">
            <a:spAutoFit/>
          </a:bodyPr>
          <a:lstStyle/>
          <a:p>
            <a:pPr>
              <a:spcAft>
                <a:spcPts val="1200"/>
              </a:spcAft>
            </a:pPr>
            <a:r>
              <a:rPr lang="en-US" sz="5400" b="1" dirty="0">
                <a:solidFill>
                  <a:srgbClr val="C00000"/>
                </a:solidFill>
              </a:rPr>
              <a:t>3</a:t>
            </a:r>
          </a:p>
        </p:txBody>
      </p:sp>
      <p:sp>
        <p:nvSpPr>
          <p:cNvPr id="12" name="TextBox 11"/>
          <p:cNvSpPr txBox="1"/>
          <p:nvPr/>
        </p:nvSpPr>
        <p:spPr>
          <a:xfrm>
            <a:off x="434185" y="6090254"/>
            <a:ext cx="3860763" cy="307777"/>
          </a:xfrm>
          <a:prstGeom prst="rect">
            <a:avLst/>
          </a:prstGeom>
          <a:noFill/>
        </p:spPr>
        <p:txBody>
          <a:bodyPr wrap="square" rtlCol="0">
            <a:spAutoFit/>
          </a:bodyPr>
          <a:lstStyle/>
          <a:p>
            <a:pPr algn="r"/>
            <a:r>
              <a:rPr lang="en-US" sz="1400" dirty="0" smtClean="0">
                <a:solidFill>
                  <a:srgbClr val="595959"/>
                </a:solidFill>
              </a:rPr>
              <a:t>Science, Industry and Business Library</a:t>
            </a:r>
            <a:endParaRPr lang="en-US" sz="1400" dirty="0">
              <a:solidFill>
                <a:srgbClr val="595959"/>
              </a:solidFill>
            </a:endParaRPr>
          </a:p>
        </p:txBody>
      </p:sp>
      <p:sp>
        <p:nvSpPr>
          <p:cNvPr id="13" name="Rectangle 2"/>
          <p:cNvSpPr txBox="1">
            <a:spLocks noChangeArrowheads="1"/>
          </p:cNvSpPr>
          <p:nvPr/>
        </p:nvSpPr>
        <p:spPr>
          <a:xfrm>
            <a:off x="584973" y="432510"/>
            <a:ext cx="8001000" cy="5334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b="1" dirty="0" smtClean="0">
              <a:solidFill>
                <a:srgbClr val="C40000"/>
              </a:solidFill>
              <a:cs typeface="NYPL Kievit-Bold"/>
            </a:endParaRPr>
          </a:p>
          <a:p>
            <a:pPr algn="l"/>
            <a:r>
              <a:rPr lang="en-US" sz="12800" b="1" dirty="0" smtClean="0">
                <a:solidFill>
                  <a:srgbClr val="C40000"/>
                </a:solidFill>
                <a:cs typeface="NYPL Kievit-Bold"/>
              </a:rPr>
              <a:t>BUSINESS LIBRARY</a:t>
            </a:r>
            <a:endParaRPr lang="en-US" sz="12800" b="1" dirty="0">
              <a:solidFill>
                <a:srgbClr val="C40000"/>
              </a:solidFill>
              <a:cs typeface="NYPL Kievit-Bold"/>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140" y="3485743"/>
            <a:ext cx="3428810" cy="2570782"/>
          </a:xfrm>
          <a:prstGeom prst="rect">
            <a:avLst/>
          </a:prstGeom>
        </p:spPr>
      </p:pic>
    </p:spTree>
    <p:extLst>
      <p:ext uri="{BB962C8B-B14F-4D97-AF65-F5344CB8AC3E}">
        <p14:creationId xmlns:p14="http://schemas.microsoft.com/office/powerpoint/2010/main" val="3602357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4973" y="1316872"/>
            <a:ext cx="7939048" cy="4632037"/>
          </a:xfrm>
          <a:prstGeom prst="rect">
            <a:avLst/>
          </a:prstGeom>
        </p:spPr>
        <p:txBody>
          <a:bodyPr wrap="square">
            <a:spAutoFit/>
          </a:bodyPr>
          <a:lstStyle/>
          <a:p>
            <a:pPr>
              <a:spcAft>
                <a:spcPts val="1800"/>
              </a:spcAft>
            </a:pPr>
            <a:r>
              <a:rPr lang="en-US" sz="2400" u="sng" dirty="0" smtClean="0"/>
              <a:t>Key Questions:</a:t>
            </a:r>
          </a:p>
          <a:p>
            <a:pPr marL="457200" indent="-457200">
              <a:spcAft>
                <a:spcPts val="2400"/>
              </a:spcAft>
              <a:buFont typeface="+mj-lt"/>
              <a:buAutoNum type="arabicPeriod"/>
            </a:pPr>
            <a:r>
              <a:rPr lang="en-US" sz="2400" dirty="0" smtClean="0"/>
              <a:t>What types of projects or business / professional needs are you looking for at the Business </a:t>
            </a:r>
            <a:r>
              <a:rPr lang="en-US" sz="2400" dirty="0"/>
              <a:t>Library?</a:t>
            </a:r>
            <a:r>
              <a:rPr lang="en-US" sz="2400" dirty="0" smtClean="0"/>
              <a:t>​</a:t>
            </a:r>
          </a:p>
          <a:p>
            <a:pPr marL="457200" indent="-457200">
              <a:spcAft>
                <a:spcPts val="2400"/>
              </a:spcAft>
              <a:buFont typeface="+mj-lt"/>
              <a:buAutoNum type="arabicPeriod"/>
            </a:pPr>
            <a:r>
              <a:rPr lang="en-US" sz="2400" dirty="0" smtClean="0"/>
              <a:t>What </a:t>
            </a:r>
            <a:r>
              <a:rPr lang="en-US" sz="2400" dirty="0"/>
              <a:t>​kinds of training, assistance, and interactions are </a:t>
            </a:r>
            <a:r>
              <a:rPr lang="en-US" sz="2400" dirty="0" smtClean="0"/>
              <a:t>most valuable to </a:t>
            </a:r>
            <a:r>
              <a:rPr lang="en-US" sz="2400" dirty="0"/>
              <a:t>you? </a:t>
            </a:r>
            <a:r>
              <a:rPr lang="en-US" sz="2400" dirty="0" smtClean="0"/>
              <a:t>What </a:t>
            </a:r>
            <a:r>
              <a:rPr lang="en-US" sz="2400" dirty="0"/>
              <a:t>​kinds of information ​resources are most ​</a:t>
            </a:r>
            <a:r>
              <a:rPr lang="en-US" sz="2400" dirty="0" smtClean="0"/>
              <a:t>useful (for example, current vs. </a:t>
            </a:r>
            <a:r>
              <a:rPr lang="en-US" sz="2400" dirty="0"/>
              <a:t>historical, print vs. </a:t>
            </a:r>
            <a:r>
              <a:rPr lang="en-US" sz="2400" dirty="0" smtClean="0"/>
              <a:t>digital)?</a:t>
            </a:r>
          </a:p>
          <a:p>
            <a:pPr marL="457200" indent="-457200">
              <a:spcAft>
                <a:spcPts val="2400"/>
              </a:spcAft>
              <a:buFont typeface="+mj-lt"/>
              <a:buAutoNum type="arabicPeriod"/>
            </a:pPr>
            <a:r>
              <a:rPr lang="en-US" sz="2400" dirty="0" smtClean="0"/>
              <a:t>What </a:t>
            </a:r>
            <a:r>
              <a:rPr lang="en-US" sz="2400" dirty="0"/>
              <a:t>is the right balance of private work spaces ​and advisory offices ​and active, collaborative meeting  and project spaces?</a:t>
            </a:r>
            <a:endParaRPr lang="en-US" sz="2400" dirty="0" smtClean="0"/>
          </a:p>
        </p:txBody>
      </p:sp>
      <p:sp>
        <p:nvSpPr>
          <p:cNvPr id="2" name="Slide Number Placeholder 1"/>
          <p:cNvSpPr>
            <a:spLocks noGrp="1"/>
          </p:cNvSpPr>
          <p:nvPr>
            <p:ph type="sldNum" sz="quarter" idx="4"/>
          </p:nvPr>
        </p:nvSpPr>
        <p:spPr>
          <a:prstGeom prst="rect">
            <a:avLst/>
          </a:prstGeom>
        </p:spPr>
        <p:txBody>
          <a:bodyPr/>
          <a:lstStyle/>
          <a:p>
            <a:fld id="{C12B967A-034D-CA4E-BFE2-1C073C2C732F}" type="slidenum">
              <a:rPr lang="en-US" smtClean="0"/>
              <a:pPr/>
              <a:t>10</a:t>
            </a:fld>
            <a:endParaRPr lang="en-US" dirty="0"/>
          </a:p>
        </p:txBody>
      </p:sp>
      <p:sp>
        <p:nvSpPr>
          <p:cNvPr id="8" name="Rectangle 2"/>
          <p:cNvSpPr txBox="1">
            <a:spLocks noChangeArrowheads="1"/>
          </p:cNvSpPr>
          <p:nvPr/>
        </p:nvSpPr>
        <p:spPr>
          <a:xfrm>
            <a:off x="584973" y="432510"/>
            <a:ext cx="8001000" cy="5334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b="1" dirty="0" smtClean="0">
              <a:solidFill>
                <a:srgbClr val="C40000"/>
              </a:solidFill>
              <a:cs typeface="NYPL Kievit-Bold"/>
            </a:endParaRPr>
          </a:p>
          <a:p>
            <a:pPr algn="l"/>
            <a:r>
              <a:rPr lang="en-US" sz="12800" b="1" dirty="0" smtClean="0">
                <a:solidFill>
                  <a:srgbClr val="C40000"/>
                </a:solidFill>
                <a:cs typeface="NYPL Kievit-Bold"/>
              </a:rPr>
              <a:t>BUSINESS LIBRARY</a:t>
            </a:r>
            <a:endParaRPr lang="en-US" sz="12800" b="1" dirty="0">
              <a:solidFill>
                <a:srgbClr val="C40000"/>
              </a:solidFill>
              <a:cs typeface="NYPL Kievit-Bold"/>
            </a:endParaRPr>
          </a:p>
        </p:txBody>
      </p:sp>
    </p:spTree>
    <p:extLst>
      <p:ext uri="{BB962C8B-B14F-4D97-AF65-F5344CB8AC3E}">
        <p14:creationId xmlns:p14="http://schemas.microsoft.com/office/powerpoint/2010/main" val="586860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584973" y="432510"/>
            <a:ext cx="8001000" cy="5334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b="1" dirty="0" smtClean="0">
              <a:solidFill>
                <a:srgbClr val="C40000"/>
              </a:solidFill>
              <a:cs typeface="NYPL Kievit-Bold"/>
            </a:endParaRPr>
          </a:p>
          <a:p>
            <a:pPr algn="l"/>
            <a:r>
              <a:rPr lang="en-US" sz="9600" b="1" dirty="0" smtClean="0">
                <a:solidFill>
                  <a:srgbClr val="C40000"/>
                </a:solidFill>
                <a:cs typeface="NYPL Kievit-Bold"/>
              </a:rPr>
              <a:t>LEARNING CENTER FOR CHILDREN AND TEENS</a:t>
            </a:r>
            <a:endParaRPr lang="en-US" sz="9600" b="1" dirty="0">
              <a:solidFill>
                <a:srgbClr val="C40000"/>
              </a:solidFill>
              <a:cs typeface="NYPL Kievit-Bold"/>
            </a:endParaRPr>
          </a:p>
        </p:txBody>
      </p:sp>
      <p:sp>
        <p:nvSpPr>
          <p:cNvPr id="4" name="Rectangle 3"/>
          <p:cNvSpPr/>
          <p:nvPr/>
        </p:nvSpPr>
        <p:spPr>
          <a:xfrm>
            <a:off x="4723981" y="1316872"/>
            <a:ext cx="3800040" cy="4929554"/>
          </a:xfrm>
          <a:prstGeom prst="rect">
            <a:avLst/>
          </a:prstGeom>
        </p:spPr>
        <p:txBody>
          <a:bodyPr wrap="square">
            <a:spAutoFit/>
          </a:bodyPr>
          <a:lstStyle/>
          <a:p>
            <a:pPr>
              <a:spcAft>
                <a:spcPts val="1800"/>
              </a:spcAft>
            </a:pPr>
            <a:r>
              <a:rPr lang="en-US" sz="2400" u="sng" dirty="0" smtClean="0"/>
              <a:t>What we’ve heard:</a:t>
            </a:r>
          </a:p>
          <a:p>
            <a:pPr marL="342900" indent="-342900">
              <a:spcAft>
                <a:spcPts val="2000"/>
              </a:spcAft>
              <a:buClr>
                <a:srgbClr val="800000"/>
              </a:buClr>
              <a:buFont typeface="Arial"/>
              <a:buChar char="•"/>
            </a:pPr>
            <a:r>
              <a:rPr lang="en-US" sz="2200" dirty="0"/>
              <a:t>Spaces for programs and hands-on activities for children </a:t>
            </a:r>
            <a:r>
              <a:rPr lang="en-US" sz="2200" dirty="0" smtClean="0"/>
              <a:t>/ teens </a:t>
            </a:r>
            <a:r>
              <a:rPr lang="en-US" sz="2200" dirty="0"/>
              <a:t>and </a:t>
            </a:r>
            <a:r>
              <a:rPr lang="en-US" sz="2200" dirty="0" smtClean="0"/>
              <a:t>programs </a:t>
            </a:r>
            <a:r>
              <a:rPr lang="en-US" sz="2200" dirty="0"/>
              <a:t>for educators and </a:t>
            </a:r>
            <a:r>
              <a:rPr lang="en-US" sz="2200" dirty="0" smtClean="0"/>
              <a:t>caregivers</a:t>
            </a:r>
            <a:endParaRPr lang="en-US" sz="2200" dirty="0"/>
          </a:p>
          <a:p>
            <a:pPr marL="342900" indent="-342900">
              <a:spcAft>
                <a:spcPts val="2000"/>
              </a:spcAft>
              <a:buClr>
                <a:srgbClr val="800000"/>
              </a:buClr>
              <a:buFont typeface="Arial"/>
              <a:buChar char="•"/>
            </a:pPr>
            <a:r>
              <a:rPr lang="en-US" sz="2200" dirty="0" smtClean="0"/>
              <a:t>Opportunities to see NYPL Treasures exhibitions</a:t>
            </a:r>
          </a:p>
          <a:p>
            <a:pPr marL="342900" indent="-342900">
              <a:spcAft>
                <a:spcPts val="2000"/>
              </a:spcAft>
              <a:buClr>
                <a:srgbClr val="800000"/>
              </a:buClr>
              <a:buFont typeface="Arial"/>
              <a:buChar char="•"/>
            </a:pPr>
            <a:r>
              <a:rPr lang="en-US" sz="2200" dirty="0" smtClean="0"/>
              <a:t>Access to collections for reading and technologies for hands-on making</a:t>
            </a:r>
          </a:p>
        </p:txBody>
      </p:sp>
      <p:sp>
        <p:nvSpPr>
          <p:cNvPr id="6" name="Rectangle 5"/>
          <p:cNvSpPr/>
          <p:nvPr/>
        </p:nvSpPr>
        <p:spPr>
          <a:xfrm>
            <a:off x="685799" y="1314372"/>
            <a:ext cx="3883297" cy="2508379"/>
          </a:xfrm>
          <a:prstGeom prst="rect">
            <a:avLst/>
          </a:prstGeom>
        </p:spPr>
        <p:txBody>
          <a:bodyPr wrap="square" lIns="0" rIns="0">
            <a:spAutoFit/>
          </a:bodyPr>
          <a:lstStyle/>
          <a:p>
            <a:pPr>
              <a:spcAft>
                <a:spcPts val="1800"/>
              </a:spcAft>
            </a:pPr>
            <a:r>
              <a:rPr lang="en-US" sz="2000" i="1" dirty="0"/>
              <a:t>A destination for youth, their </a:t>
            </a:r>
            <a:r>
              <a:rPr lang="en-US" sz="2000" i="1" dirty="0" smtClean="0"/>
              <a:t>families, </a:t>
            </a:r>
            <a:r>
              <a:rPr lang="en-US" sz="2000" i="1" dirty="0"/>
              <a:t>and educators with world class collections, state-of-the-art technology and dynamic programming focused on basic </a:t>
            </a:r>
            <a:r>
              <a:rPr lang="en-US" sz="2000" i="1" dirty="0" smtClean="0"/>
              <a:t>literacies.</a:t>
            </a:r>
          </a:p>
          <a:p>
            <a:pPr>
              <a:spcAft>
                <a:spcPts val="1800"/>
              </a:spcAft>
            </a:pPr>
            <a:endParaRPr lang="en-US" sz="2200" i="1" dirty="0" smtClean="0"/>
          </a:p>
        </p:txBody>
      </p:sp>
      <p:sp>
        <p:nvSpPr>
          <p:cNvPr id="3" name="Slide Number Placeholder 2"/>
          <p:cNvSpPr>
            <a:spLocks noGrp="1"/>
          </p:cNvSpPr>
          <p:nvPr>
            <p:ph type="sldNum" sz="quarter" idx="4"/>
          </p:nvPr>
        </p:nvSpPr>
        <p:spPr>
          <a:prstGeom prst="rect">
            <a:avLst/>
          </a:prstGeom>
        </p:spPr>
        <p:txBody>
          <a:bodyPr/>
          <a:lstStyle/>
          <a:p>
            <a:fld id="{C12B967A-034D-CA4E-BFE2-1C073C2C732F}" type="slidenum">
              <a:rPr lang="en-US" smtClean="0"/>
              <a:pPr/>
              <a:t>11</a:t>
            </a:fld>
            <a:endParaRPr lang="en-US" dirty="0"/>
          </a:p>
        </p:txBody>
      </p:sp>
      <p:sp>
        <p:nvSpPr>
          <p:cNvPr id="9" name="Rectangle 8"/>
          <p:cNvSpPr/>
          <p:nvPr/>
        </p:nvSpPr>
        <p:spPr>
          <a:xfrm>
            <a:off x="7903577" y="109391"/>
            <a:ext cx="569387" cy="923330"/>
          </a:xfrm>
          <a:prstGeom prst="rect">
            <a:avLst/>
          </a:prstGeom>
        </p:spPr>
        <p:txBody>
          <a:bodyPr wrap="none">
            <a:spAutoFit/>
          </a:bodyPr>
          <a:lstStyle/>
          <a:p>
            <a:pPr>
              <a:spcAft>
                <a:spcPts val="1200"/>
              </a:spcAft>
            </a:pPr>
            <a:r>
              <a:rPr lang="en-US" sz="5400" b="1" dirty="0" smtClean="0">
                <a:solidFill>
                  <a:srgbClr val="C00000"/>
                </a:solidFill>
              </a:rPr>
              <a:t>4</a:t>
            </a:r>
            <a:endParaRPr lang="en-US" sz="5400" b="1" dirty="0">
              <a:solidFill>
                <a:srgbClr val="C00000"/>
              </a:solidFill>
            </a:endParaRPr>
          </a:p>
        </p:txBody>
      </p:sp>
      <p:sp>
        <p:nvSpPr>
          <p:cNvPr id="12" name="TextBox 11"/>
          <p:cNvSpPr txBox="1"/>
          <p:nvPr/>
        </p:nvSpPr>
        <p:spPr>
          <a:xfrm>
            <a:off x="1483852" y="6108194"/>
            <a:ext cx="3167240" cy="523220"/>
          </a:xfrm>
          <a:prstGeom prst="rect">
            <a:avLst/>
          </a:prstGeom>
          <a:noFill/>
        </p:spPr>
        <p:txBody>
          <a:bodyPr wrap="square" rtlCol="0">
            <a:spAutoFit/>
          </a:bodyPr>
          <a:lstStyle/>
          <a:p>
            <a:pPr algn="r"/>
            <a:r>
              <a:rPr lang="en-US" sz="1400" smtClean="0">
                <a:solidFill>
                  <a:srgbClr val="595959"/>
                </a:solidFill>
              </a:rPr>
              <a:t>High Bridge Library</a:t>
            </a:r>
            <a:endParaRPr lang="en-US" sz="1400" dirty="0" smtClean="0">
              <a:solidFill>
                <a:srgbClr val="595959"/>
              </a:solidFill>
            </a:endParaRPr>
          </a:p>
          <a:p>
            <a:pPr algn="r"/>
            <a:endParaRPr lang="en-US" sz="1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68" y="3371092"/>
            <a:ext cx="3895724" cy="2599178"/>
          </a:xfrm>
          <a:prstGeom prst="rect">
            <a:avLst/>
          </a:prstGeom>
        </p:spPr>
      </p:pic>
    </p:spTree>
    <p:extLst>
      <p:ext uri="{BB962C8B-B14F-4D97-AF65-F5344CB8AC3E}">
        <p14:creationId xmlns:p14="http://schemas.microsoft.com/office/powerpoint/2010/main" val="2735912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4973" y="1316872"/>
            <a:ext cx="7939047" cy="3893374"/>
          </a:xfrm>
          <a:prstGeom prst="rect">
            <a:avLst/>
          </a:prstGeom>
        </p:spPr>
        <p:txBody>
          <a:bodyPr wrap="square">
            <a:spAutoFit/>
          </a:bodyPr>
          <a:lstStyle/>
          <a:p>
            <a:pPr>
              <a:spcAft>
                <a:spcPts val="1800"/>
              </a:spcAft>
            </a:pPr>
            <a:r>
              <a:rPr lang="en-US" sz="2400" u="sng" dirty="0" smtClean="0"/>
              <a:t>Key Questions:</a:t>
            </a:r>
          </a:p>
          <a:p>
            <a:pPr marL="457200" indent="-457200">
              <a:spcAft>
                <a:spcPts val="2400"/>
              </a:spcAft>
              <a:buFont typeface="+mj-lt"/>
              <a:buAutoNum type="arabicPeriod"/>
            </a:pPr>
            <a:r>
              <a:rPr lang="en-US" sz="2400" dirty="0"/>
              <a:t>What </a:t>
            </a:r>
            <a:r>
              <a:rPr lang="en-US" sz="2400" dirty="0" smtClean="0"/>
              <a:t>children’s and/or teen programs, events, and activities are you most interested in?</a:t>
            </a:r>
          </a:p>
          <a:p>
            <a:pPr marL="457200" indent="-457200">
              <a:spcAft>
                <a:spcPts val="2400"/>
              </a:spcAft>
              <a:buFont typeface="+mj-lt"/>
              <a:buAutoNum type="arabicPeriod"/>
            </a:pPr>
            <a:r>
              <a:rPr lang="en-US" sz="2400" dirty="0" smtClean="0"/>
              <a:t> What </a:t>
            </a:r>
            <a:r>
              <a:rPr lang="en-US" sz="2400" dirty="0"/>
              <a:t>other spaces and activities in the building should the Learning Center draw from/connect to</a:t>
            </a:r>
            <a:r>
              <a:rPr lang="en-US" sz="2400" dirty="0" smtClean="0"/>
              <a:t>?</a:t>
            </a:r>
          </a:p>
          <a:p>
            <a:pPr marL="457200" indent="-457200">
              <a:spcAft>
                <a:spcPts val="2400"/>
              </a:spcAft>
              <a:buFont typeface="+mj-lt"/>
              <a:buAutoNum type="arabicPeriod"/>
            </a:pPr>
            <a:r>
              <a:rPr lang="en-US" sz="2400" dirty="0"/>
              <a:t>What kinds of </a:t>
            </a:r>
            <a:r>
              <a:rPr lang="en-US" sz="2400" dirty="0" smtClean="0"/>
              <a:t>resources/technologies/interactive elements </a:t>
            </a:r>
            <a:r>
              <a:rPr lang="en-US" sz="2400" dirty="0"/>
              <a:t>would most draw children and teens to </a:t>
            </a:r>
            <a:r>
              <a:rPr lang="en-US" sz="2400" dirty="0" smtClean="0"/>
              <a:t>the </a:t>
            </a:r>
            <a:r>
              <a:rPr lang="en-US" sz="2400" dirty="0"/>
              <a:t>Center?  What could children and teens </a:t>
            </a:r>
            <a:r>
              <a:rPr lang="en-US" sz="2400" dirty="0" smtClean="0"/>
              <a:t>create </a:t>
            </a:r>
            <a:r>
              <a:rPr lang="en-US" sz="2400" dirty="0"/>
              <a:t>there?</a:t>
            </a:r>
          </a:p>
        </p:txBody>
      </p:sp>
      <p:sp>
        <p:nvSpPr>
          <p:cNvPr id="2" name="Slide Number Placeholder 1"/>
          <p:cNvSpPr>
            <a:spLocks noGrp="1"/>
          </p:cNvSpPr>
          <p:nvPr>
            <p:ph type="sldNum" sz="quarter" idx="4"/>
          </p:nvPr>
        </p:nvSpPr>
        <p:spPr>
          <a:prstGeom prst="rect">
            <a:avLst/>
          </a:prstGeom>
        </p:spPr>
        <p:txBody>
          <a:bodyPr/>
          <a:lstStyle/>
          <a:p>
            <a:fld id="{C12B967A-034D-CA4E-BFE2-1C073C2C732F}" type="slidenum">
              <a:rPr lang="en-US" smtClean="0"/>
              <a:pPr/>
              <a:t>12</a:t>
            </a:fld>
            <a:endParaRPr lang="en-US" dirty="0"/>
          </a:p>
        </p:txBody>
      </p:sp>
      <p:sp>
        <p:nvSpPr>
          <p:cNvPr id="8" name="Rectangle 2"/>
          <p:cNvSpPr txBox="1">
            <a:spLocks noChangeArrowheads="1"/>
          </p:cNvSpPr>
          <p:nvPr/>
        </p:nvSpPr>
        <p:spPr>
          <a:xfrm>
            <a:off x="584973" y="432510"/>
            <a:ext cx="8001000" cy="5334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b="1" dirty="0" smtClean="0">
              <a:solidFill>
                <a:srgbClr val="C40000"/>
              </a:solidFill>
              <a:cs typeface="NYPL Kievit-Bold"/>
            </a:endParaRPr>
          </a:p>
          <a:p>
            <a:pPr algn="l"/>
            <a:r>
              <a:rPr lang="en-US" sz="10400" b="1" dirty="0" smtClean="0">
                <a:solidFill>
                  <a:srgbClr val="C40000"/>
                </a:solidFill>
                <a:cs typeface="NYPL Kievit-Bold"/>
              </a:rPr>
              <a:t>LEARNING CENTER FOR CHILDREN AND TEENS</a:t>
            </a:r>
            <a:endParaRPr lang="en-US" sz="10400" b="1" dirty="0">
              <a:solidFill>
                <a:srgbClr val="C40000"/>
              </a:solidFill>
              <a:cs typeface="NYPL Kievit-Bold"/>
            </a:endParaRPr>
          </a:p>
        </p:txBody>
      </p:sp>
    </p:spTree>
    <p:extLst>
      <p:ext uri="{BB962C8B-B14F-4D97-AF65-F5344CB8AC3E}">
        <p14:creationId xmlns:p14="http://schemas.microsoft.com/office/powerpoint/2010/main" val="3496241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3981" y="1316872"/>
            <a:ext cx="3800040" cy="4693593"/>
          </a:xfrm>
          <a:prstGeom prst="rect">
            <a:avLst/>
          </a:prstGeom>
        </p:spPr>
        <p:txBody>
          <a:bodyPr wrap="square">
            <a:spAutoFit/>
          </a:bodyPr>
          <a:lstStyle/>
          <a:p>
            <a:pPr>
              <a:spcAft>
                <a:spcPts val="1800"/>
              </a:spcAft>
            </a:pPr>
            <a:r>
              <a:rPr lang="en-US" sz="2400" u="sng" dirty="0" smtClean="0"/>
              <a:t>What we’ve heard:</a:t>
            </a:r>
          </a:p>
          <a:p>
            <a:pPr marL="342900" indent="-342900">
              <a:spcAft>
                <a:spcPts val="2400"/>
              </a:spcAft>
              <a:buClr>
                <a:srgbClr val="800000"/>
              </a:buClr>
              <a:buFont typeface="Arial"/>
              <a:buChar char="•"/>
            </a:pPr>
            <a:r>
              <a:rPr lang="en-US" sz="2200" dirty="0" smtClean="0"/>
              <a:t>Increasing demand for classes and programs, for diverse lifelong learning</a:t>
            </a:r>
          </a:p>
          <a:p>
            <a:pPr marL="342900" indent="-342900">
              <a:spcAft>
                <a:spcPts val="2400"/>
              </a:spcAft>
              <a:buClr>
                <a:srgbClr val="800000"/>
              </a:buClr>
              <a:buFont typeface="Arial"/>
              <a:buChar char="•"/>
            </a:pPr>
            <a:r>
              <a:rPr lang="en-US" sz="2200" dirty="0" smtClean="0"/>
              <a:t>Flexible classrooms to accommodate different teaching / learning styles</a:t>
            </a:r>
          </a:p>
          <a:p>
            <a:pPr marL="342900" indent="-342900">
              <a:spcAft>
                <a:spcPts val="2400"/>
              </a:spcAft>
              <a:buClr>
                <a:srgbClr val="800000"/>
              </a:buClr>
              <a:buFont typeface="Arial"/>
              <a:buChar char="•"/>
            </a:pPr>
            <a:r>
              <a:rPr lang="en-US" sz="2200" dirty="0"/>
              <a:t>Need for technology training and English literacy and language </a:t>
            </a:r>
            <a:r>
              <a:rPr lang="en-US" sz="2200" dirty="0" smtClean="0"/>
              <a:t>instruction</a:t>
            </a:r>
          </a:p>
        </p:txBody>
      </p:sp>
      <p:sp>
        <p:nvSpPr>
          <p:cNvPr id="6" name="Rectangle 5"/>
          <p:cNvSpPr/>
          <p:nvPr/>
        </p:nvSpPr>
        <p:spPr>
          <a:xfrm>
            <a:off x="584973" y="1314372"/>
            <a:ext cx="3829238" cy="2385268"/>
          </a:xfrm>
          <a:prstGeom prst="rect">
            <a:avLst/>
          </a:prstGeom>
        </p:spPr>
        <p:txBody>
          <a:bodyPr wrap="square">
            <a:spAutoFit/>
          </a:bodyPr>
          <a:lstStyle/>
          <a:p>
            <a:pPr>
              <a:lnSpc>
                <a:spcPct val="110000"/>
              </a:lnSpc>
              <a:spcAft>
                <a:spcPts val="1800"/>
              </a:spcAft>
            </a:pPr>
            <a:r>
              <a:rPr lang="en-US" sz="2000" i="1" dirty="0" smtClean="0"/>
              <a:t>A place for adults to learn technology and language skills and receive job /career assistance, with classrooms, work spaces, and staff experts.</a:t>
            </a:r>
          </a:p>
          <a:p>
            <a:pPr>
              <a:spcAft>
                <a:spcPts val="1800"/>
              </a:spcAft>
            </a:pPr>
            <a:endParaRPr lang="en-US" sz="2400" dirty="0" smtClean="0"/>
          </a:p>
        </p:txBody>
      </p:sp>
      <p:sp>
        <p:nvSpPr>
          <p:cNvPr id="3" name="Slide Number Placeholder 2"/>
          <p:cNvSpPr>
            <a:spLocks noGrp="1"/>
          </p:cNvSpPr>
          <p:nvPr>
            <p:ph type="sldNum" sz="quarter" idx="4"/>
          </p:nvPr>
        </p:nvSpPr>
        <p:spPr>
          <a:prstGeom prst="rect">
            <a:avLst/>
          </a:prstGeom>
        </p:spPr>
        <p:txBody>
          <a:bodyPr/>
          <a:lstStyle/>
          <a:p>
            <a:fld id="{C12B967A-034D-CA4E-BFE2-1C073C2C732F}" type="slidenum">
              <a:rPr lang="en-US" smtClean="0"/>
              <a:pPr/>
              <a:t>13</a:t>
            </a:fld>
            <a:endParaRPr lang="en-US" dirty="0"/>
          </a:p>
        </p:txBody>
      </p:sp>
      <p:sp>
        <p:nvSpPr>
          <p:cNvPr id="12" name="Rectangle 11"/>
          <p:cNvSpPr/>
          <p:nvPr/>
        </p:nvSpPr>
        <p:spPr>
          <a:xfrm>
            <a:off x="7903577" y="109391"/>
            <a:ext cx="569387" cy="923330"/>
          </a:xfrm>
          <a:prstGeom prst="rect">
            <a:avLst/>
          </a:prstGeom>
        </p:spPr>
        <p:txBody>
          <a:bodyPr wrap="none">
            <a:spAutoFit/>
          </a:bodyPr>
          <a:lstStyle/>
          <a:p>
            <a:pPr>
              <a:spcAft>
                <a:spcPts val="1200"/>
              </a:spcAft>
            </a:pPr>
            <a:r>
              <a:rPr lang="en-US" sz="5400" b="1" dirty="0">
                <a:solidFill>
                  <a:srgbClr val="C00000"/>
                </a:solidFill>
              </a:rPr>
              <a:t>5</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13" y="3429000"/>
            <a:ext cx="3996297" cy="2666280"/>
          </a:xfrm>
          <a:prstGeom prst="rect">
            <a:avLst/>
          </a:prstGeom>
        </p:spPr>
      </p:pic>
      <p:sp>
        <p:nvSpPr>
          <p:cNvPr id="13" name="TextBox 12"/>
          <p:cNvSpPr txBox="1"/>
          <p:nvPr/>
        </p:nvSpPr>
        <p:spPr>
          <a:xfrm>
            <a:off x="786285" y="6069169"/>
            <a:ext cx="3860763" cy="307777"/>
          </a:xfrm>
          <a:prstGeom prst="rect">
            <a:avLst/>
          </a:prstGeom>
          <a:noFill/>
        </p:spPr>
        <p:txBody>
          <a:bodyPr wrap="square" rtlCol="0">
            <a:spAutoFit/>
          </a:bodyPr>
          <a:lstStyle/>
          <a:p>
            <a:pPr algn="r"/>
            <a:r>
              <a:rPr lang="en-US" sz="1400" dirty="0" smtClean="0">
                <a:solidFill>
                  <a:schemeClr val="tx1">
                    <a:lumMod val="65000"/>
                    <a:lumOff val="35000"/>
                  </a:schemeClr>
                </a:solidFill>
              </a:rPr>
              <a:t>St. Agnes Library</a:t>
            </a:r>
            <a:endParaRPr lang="en-US" sz="1400" dirty="0">
              <a:solidFill>
                <a:schemeClr val="tx1">
                  <a:lumMod val="65000"/>
                  <a:lumOff val="35000"/>
                </a:schemeClr>
              </a:solidFill>
            </a:endParaRPr>
          </a:p>
        </p:txBody>
      </p:sp>
      <p:sp>
        <p:nvSpPr>
          <p:cNvPr id="14" name="Rectangle 2"/>
          <p:cNvSpPr txBox="1">
            <a:spLocks noChangeArrowheads="1"/>
          </p:cNvSpPr>
          <p:nvPr/>
        </p:nvSpPr>
        <p:spPr>
          <a:xfrm>
            <a:off x="584973" y="432510"/>
            <a:ext cx="8001000" cy="5334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b="1" dirty="0" smtClean="0">
              <a:solidFill>
                <a:srgbClr val="C40000"/>
              </a:solidFill>
              <a:cs typeface="NYPL Kievit-Bold"/>
            </a:endParaRPr>
          </a:p>
          <a:p>
            <a:pPr algn="l"/>
            <a:r>
              <a:rPr lang="en-US" sz="12800" b="1" dirty="0" smtClean="0">
                <a:solidFill>
                  <a:srgbClr val="C40000"/>
                </a:solidFill>
                <a:cs typeface="NYPL Kievit-Bold"/>
              </a:rPr>
              <a:t>LEARNING CENTER FOR ADULTS</a:t>
            </a:r>
            <a:endParaRPr lang="en-US" sz="12800" b="1" dirty="0">
              <a:solidFill>
                <a:srgbClr val="C40000"/>
              </a:solidFill>
              <a:cs typeface="NYPL Kievit-Bold"/>
            </a:endParaRPr>
          </a:p>
        </p:txBody>
      </p:sp>
    </p:spTree>
    <p:extLst>
      <p:ext uri="{BB962C8B-B14F-4D97-AF65-F5344CB8AC3E}">
        <p14:creationId xmlns:p14="http://schemas.microsoft.com/office/powerpoint/2010/main" val="1752176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4973" y="1316872"/>
            <a:ext cx="7939048" cy="3524042"/>
          </a:xfrm>
          <a:prstGeom prst="rect">
            <a:avLst/>
          </a:prstGeom>
        </p:spPr>
        <p:txBody>
          <a:bodyPr wrap="square">
            <a:spAutoFit/>
          </a:bodyPr>
          <a:lstStyle/>
          <a:p>
            <a:pPr>
              <a:spcAft>
                <a:spcPts val="1800"/>
              </a:spcAft>
            </a:pPr>
            <a:r>
              <a:rPr lang="en-US" sz="2400" u="sng" dirty="0" smtClean="0"/>
              <a:t>Key Questions:</a:t>
            </a:r>
          </a:p>
          <a:p>
            <a:pPr marL="457200" indent="-457200">
              <a:spcAft>
                <a:spcPts val="2400"/>
              </a:spcAft>
              <a:buFont typeface="+mj-lt"/>
              <a:buAutoNum type="arabicPeriod"/>
            </a:pPr>
            <a:r>
              <a:rPr lang="en-US" sz="2400" dirty="0" smtClean="0"/>
              <a:t>What classes and programs do you want from an adult education center?</a:t>
            </a:r>
          </a:p>
          <a:p>
            <a:pPr marL="457200" indent="-457200">
              <a:spcAft>
                <a:spcPts val="2400"/>
              </a:spcAft>
              <a:buFont typeface="+mj-lt"/>
              <a:buAutoNum type="arabicPeriod"/>
            </a:pPr>
            <a:r>
              <a:rPr lang="en-US" sz="2400" dirty="0"/>
              <a:t>How can the </a:t>
            </a:r>
            <a:r>
              <a:rPr lang="en-US" sz="2400" dirty="0" smtClean="0"/>
              <a:t>center </a:t>
            </a:r>
            <a:r>
              <a:rPr lang="en-US" sz="2400" dirty="0"/>
              <a:t>support adults engaged in lifelong learning with resources, </a:t>
            </a:r>
            <a:r>
              <a:rPr lang="en-US" sz="2400" dirty="0" smtClean="0"/>
              <a:t>spaces, </a:t>
            </a:r>
            <a:r>
              <a:rPr lang="en-US" sz="2400" dirty="0"/>
              <a:t>and </a:t>
            </a:r>
            <a:r>
              <a:rPr lang="en-US" sz="2400" dirty="0" smtClean="0"/>
              <a:t>staff?</a:t>
            </a:r>
          </a:p>
          <a:p>
            <a:pPr marL="457200" indent="-457200">
              <a:spcAft>
                <a:spcPts val="2400"/>
              </a:spcAft>
              <a:buFont typeface="+mj-lt"/>
              <a:buAutoNum type="arabicPeriod"/>
            </a:pPr>
            <a:r>
              <a:rPr lang="en-US" sz="2400" dirty="0" smtClean="0"/>
              <a:t>What is the right mix of spaces for classes vs. spaces for individual and group work?</a:t>
            </a:r>
          </a:p>
        </p:txBody>
      </p:sp>
      <p:sp>
        <p:nvSpPr>
          <p:cNvPr id="2" name="Slide Number Placeholder 1"/>
          <p:cNvSpPr>
            <a:spLocks noGrp="1"/>
          </p:cNvSpPr>
          <p:nvPr>
            <p:ph type="sldNum" sz="quarter" idx="4"/>
          </p:nvPr>
        </p:nvSpPr>
        <p:spPr>
          <a:prstGeom prst="rect">
            <a:avLst/>
          </a:prstGeom>
        </p:spPr>
        <p:txBody>
          <a:bodyPr/>
          <a:lstStyle/>
          <a:p>
            <a:fld id="{C12B967A-034D-CA4E-BFE2-1C073C2C732F}" type="slidenum">
              <a:rPr lang="en-US" smtClean="0"/>
              <a:pPr/>
              <a:t>14</a:t>
            </a:fld>
            <a:endParaRPr lang="en-US" dirty="0"/>
          </a:p>
        </p:txBody>
      </p:sp>
      <p:sp>
        <p:nvSpPr>
          <p:cNvPr id="8" name="Rectangle 2"/>
          <p:cNvSpPr txBox="1">
            <a:spLocks noChangeArrowheads="1"/>
          </p:cNvSpPr>
          <p:nvPr/>
        </p:nvSpPr>
        <p:spPr>
          <a:xfrm>
            <a:off x="584973" y="432510"/>
            <a:ext cx="8001000" cy="5334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b="1" dirty="0" smtClean="0">
              <a:solidFill>
                <a:srgbClr val="C40000"/>
              </a:solidFill>
              <a:cs typeface="NYPL Kievit-Bold"/>
            </a:endParaRPr>
          </a:p>
          <a:p>
            <a:pPr algn="l"/>
            <a:r>
              <a:rPr lang="en-US" sz="12800" b="1" dirty="0" smtClean="0">
                <a:solidFill>
                  <a:srgbClr val="C40000"/>
                </a:solidFill>
                <a:cs typeface="NYPL Kievit-Bold"/>
              </a:rPr>
              <a:t>LEARNING CENTER FOR ADULTS</a:t>
            </a:r>
            <a:endParaRPr lang="en-US" sz="12800" b="1" dirty="0">
              <a:solidFill>
                <a:srgbClr val="C40000"/>
              </a:solidFill>
              <a:cs typeface="NYPL Kievit-Bold"/>
            </a:endParaRPr>
          </a:p>
        </p:txBody>
      </p:sp>
    </p:spTree>
    <p:extLst>
      <p:ext uri="{BB962C8B-B14F-4D97-AF65-F5344CB8AC3E}">
        <p14:creationId xmlns:p14="http://schemas.microsoft.com/office/powerpoint/2010/main" val="3187920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4973" y="1215268"/>
            <a:ext cx="8243450" cy="1200328"/>
          </a:xfrm>
          <a:prstGeom prst="rect">
            <a:avLst/>
          </a:prstGeom>
        </p:spPr>
        <p:txBody>
          <a:bodyPr wrap="square">
            <a:spAutoFit/>
          </a:bodyPr>
          <a:lstStyle/>
          <a:p>
            <a:pPr>
              <a:spcAft>
                <a:spcPts val="1800"/>
              </a:spcAft>
            </a:pPr>
            <a:r>
              <a:rPr lang="en-US" sz="2400" dirty="0" smtClean="0"/>
              <a:t>We will now break into five discussion groups to discuss these and other questions and then return to report out and wrap up. Breakout groups:</a:t>
            </a:r>
          </a:p>
        </p:txBody>
      </p:sp>
      <p:sp>
        <p:nvSpPr>
          <p:cNvPr id="2" name="Slide Number Placeholder 1"/>
          <p:cNvSpPr>
            <a:spLocks noGrp="1"/>
          </p:cNvSpPr>
          <p:nvPr>
            <p:ph type="sldNum" sz="quarter" idx="4"/>
          </p:nvPr>
        </p:nvSpPr>
        <p:spPr>
          <a:prstGeom prst="rect">
            <a:avLst/>
          </a:prstGeom>
        </p:spPr>
        <p:txBody>
          <a:bodyPr/>
          <a:lstStyle/>
          <a:p>
            <a:fld id="{C12B967A-034D-CA4E-BFE2-1C073C2C732F}" type="slidenum">
              <a:rPr lang="en-US" smtClean="0"/>
              <a:pPr/>
              <a:t>15</a:t>
            </a:fld>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3314365992"/>
              </p:ext>
            </p:extLst>
          </p:nvPr>
        </p:nvGraphicFramePr>
        <p:xfrm>
          <a:off x="739246" y="2617888"/>
          <a:ext cx="7628466" cy="3474725"/>
        </p:xfrm>
        <a:graphic>
          <a:graphicData uri="http://schemas.openxmlformats.org/drawingml/2006/table">
            <a:tbl>
              <a:tblPr firstRow="1" bandRow="1">
                <a:tableStyleId>{2D5ABB26-0587-4C30-8999-92F81FD0307C}</a:tableStyleId>
              </a:tblPr>
              <a:tblGrid>
                <a:gridCol w="5159809"/>
                <a:gridCol w="2468657"/>
              </a:tblGrid>
              <a:tr h="370840">
                <a:tc>
                  <a:txBody>
                    <a:bodyPr/>
                    <a:lstStyle/>
                    <a:p>
                      <a:r>
                        <a:rPr lang="en-US" sz="2000" b="1" dirty="0" smtClean="0">
                          <a:solidFill>
                            <a:schemeClr val="bg1"/>
                          </a:solidFill>
                        </a:rPr>
                        <a:t>Research and Writers</a:t>
                      </a:r>
                    </a:p>
                    <a:p>
                      <a:r>
                        <a:rPr lang="en-US" sz="1400" b="0" dirty="0" smtClean="0">
                          <a:solidFill>
                            <a:schemeClr val="bg1"/>
                          </a:solidFill>
                        </a:rPr>
                        <a:t>(including digital humanities)</a:t>
                      </a:r>
                      <a:endParaRPr lang="en-US" sz="1400" b="0" dirty="0">
                        <a:solidFill>
                          <a:schemeClr val="bg1"/>
                        </a:solidFill>
                      </a:endParaRPr>
                    </a:p>
                  </a:txBody>
                  <a:tcPr anchor="ctr">
                    <a:solidFill>
                      <a:srgbClr val="00206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Salomon Room</a:t>
                      </a:r>
                    </a:p>
                  </a:txBody>
                  <a:tcPr anchor="ctr">
                    <a:solidFill>
                      <a:schemeClr val="bg2"/>
                    </a:solidFill>
                  </a:tcPr>
                </a:tc>
              </a:tr>
              <a:tr h="0">
                <a:tc>
                  <a:txBody>
                    <a:bodyPr/>
                    <a:lstStyle/>
                    <a:p>
                      <a:endParaRPr lang="en-US" sz="200" b="1" dirty="0">
                        <a:solidFill>
                          <a:schemeClr val="bg1"/>
                        </a:solidFill>
                      </a:endParaRPr>
                    </a:p>
                  </a:txBody>
                  <a:tcPr anchor="ctr">
                    <a:solidFill>
                      <a:schemeClr val="bg1"/>
                    </a:solidFill>
                  </a:tcPr>
                </a:tc>
                <a:tc>
                  <a:txBody>
                    <a:bodyPr/>
                    <a:lstStyle/>
                    <a:p>
                      <a:endParaRPr lang="en-US" sz="200" dirty="0">
                        <a:solidFill>
                          <a:schemeClr val="tx1"/>
                        </a:solidFill>
                      </a:endParaRPr>
                    </a:p>
                  </a:txBody>
                  <a:tcPr anchor="ctr">
                    <a:solidFill>
                      <a:schemeClr val="bg1"/>
                    </a:solidFill>
                  </a:tcPr>
                </a:tc>
              </a:tr>
              <a:tr h="590979">
                <a:tc>
                  <a:txBody>
                    <a:bodyPr/>
                    <a:lstStyle/>
                    <a:p>
                      <a:r>
                        <a:rPr lang="en-US" sz="2000" b="1" dirty="0" smtClean="0">
                          <a:solidFill>
                            <a:schemeClr val="bg1"/>
                          </a:solidFill>
                        </a:rPr>
                        <a:t>Core Services</a:t>
                      </a:r>
                    </a:p>
                    <a:p>
                      <a:r>
                        <a:rPr lang="en-US" sz="1400" b="0" dirty="0" smtClean="0">
                          <a:solidFill>
                            <a:schemeClr val="bg1"/>
                          </a:solidFill>
                        </a:rPr>
                        <a:t>(circulating books/media, space, and technology)</a:t>
                      </a:r>
                      <a:endParaRPr lang="en-US" sz="1400" b="0" dirty="0">
                        <a:solidFill>
                          <a:schemeClr val="bg1"/>
                        </a:solidFill>
                      </a:endParaRPr>
                    </a:p>
                  </a:txBody>
                  <a:tcPr anchor="ctr">
                    <a:solidFill>
                      <a:srgbClr val="D10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Second Floor Corridor</a:t>
                      </a:r>
                    </a:p>
                  </a:txBody>
                  <a:tcPr anchor="ctr">
                    <a:solidFill>
                      <a:schemeClr val="bg2"/>
                    </a:solidFill>
                  </a:tcPr>
                </a:tc>
              </a:tr>
              <a:tr h="0">
                <a:tc>
                  <a:txBody>
                    <a:bodyPr/>
                    <a:lstStyle/>
                    <a:p>
                      <a:endParaRPr lang="en-US" sz="200" b="1" dirty="0">
                        <a:solidFill>
                          <a:schemeClr val="bg1"/>
                        </a:solidFill>
                      </a:endParaRPr>
                    </a:p>
                  </a:txBody>
                  <a:tcPr anchor="ctr">
                    <a:solidFill>
                      <a:srgbClr val="FFFFFF"/>
                    </a:solidFill>
                  </a:tcPr>
                </a:tc>
                <a:tc>
                  <a:txBody>
                    <a:bodyPr/>
                    <a:lstStyle/>
                    <a:p>
                      <a:endParaRPr lang="en-US" sz="200" dirty="0">
                        <a:solidFill>
                          <a:schemeClr val="tx1"/>
                        </a:solidFill>
                      </a:endParaRPr>
                    </a:p>
                  </a:txBody>
                  <a:tcPr anchor="ctr">
                    <a:solidFill>
                      <a:srgbClr val="FFFFFF"/>
                    </a:solidFill>
                  </a:tcPr>
                </a:tc>
              </a:tr>
              <a:tr h="567272">
                <a:tc>
                  <a:txBody>
                    <a:bodyPr/>
                    <a:lstStyle/>
                    <a:p>
                      <a:r>
                        <a:rPr lang="en-US" sz="2000" b="1" dirty="0" smtClean="0">
                          <a:solidFill>
                            <a:schemeClr val="bg1"/>
                          </a:solidFill>
                        </a:rPr>
                        <a:t>Business</a:t>
                      </a:r>
                      <a:r>
                        <a:rPr lang="en-US" sz="2000" b="1" baseline="0" dirty="0" smtClean="0">
                          <a:solidFill>
                            <a:schemeClr val="bg1"/>
                          </a:solidFill>
                        </a:rPr>
                        <a:t> Library</a:t>
                      </a:r>
                      <a:endParaRPr lang="en-US" sz="2000" b="1" dirty="0" smtClean="0">
                        <a:solidFill>
                          <a:schemeClr val="bg1"/>
                        </a:solidFill>
                      </a:endParaRPr>
                    </a:p>
                  </a:txBody>
                  <a:tcPr anchor="ctr">
                    <a:solidFill>
                      <a:srgbClr val="3EBA3E"/>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North Hallway</a:t>
                      </a:r>
                    </a:p>
                  </a:txBody>
                  <a:tcPr anchor="ctr">
                    <a:solidFill>
                      <a:schemeClr val="bg2"/>
                    </a:solidFill>
                  </a:tcPr>
                </a:tc>
              </a:tr>
              <a:tr h="0">
                <a:tc>
                  <a:txBody>
                    <a:bodyPr/>
                    <a:lstStyle/>
                    <a:p>
                      <a:endParaRPr lang="en-US" sz="200" b="1" dirty="0">
                        <a:solidFill>
                          <a:schemeClr val="bg1"/>
                        </a:solidFill>
                      </a:endParaRPr>
                    </a:p>
                  </a:txBody>
                  <a:tcPr anchor="ctr">
                    <a:solidFill>
                      <a:srgbClr val="FFFFFF"/>
                    </a:solidFill>
                  </a:tcPr>
                </a:tc>
                <a:tc>
                  <a:txBody>
                    <a:bodyPr/>
                    <a:lstStyle/>
                    <a:p>
                      <a:endParaRPr lang="en-US" sz="200" dirty="0">
                        <a:solidFill>
                          <a:schemeClr val="tx1"/>
                        </a:solidFill>
                      </a:endParaRPr>
                    </a:p>
                  </a:txBody>
                  <a:tcPr anchor="ctr">
                    <a:solidFill>
                      <a:srgbClr val="FFFFFF"/>
                    </a:solidFill>
                  </a:tcPr>
                </a:tc>
              </a:tr>
              <a:tr h="590973">
                <a:tc>
                  <a:txBody>
                    <a:bodyPr/>
                    <a:lstStyle/>
                    <a:p>
                      <a:r>
                        <a:rPr lang="en-US" sz="2000" b="1" dirty="0" smtClean="0">
                          <a:solidFill>
                            <a:schemeClr val="bg1"/>
                          </a:solidFill>
                        </a:rPr>
                        <a:t>PK-12 Education</a:t>
                      </a:r>
                      <a:endParaRPr lang="en-US" sz="2000" b="1" dirty="0">
                        <a:solidFill>
                          <a:schemeClr val="bg1"/>
                        </a:solidFill>
                      </a:endParaRPr>
                    </a:p>
                  </a:txBody>
                  <a:tcPr anchor="ctr">
                    <a:solidFill>
                      <a:srgbClr val="5600A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McGraw Rotunda</a:t>
                      </a:r>
                    </a:p>
                  </a:txBody>
                  <a:tcPr anchor="ctr">
                    <a:solidFill>
                      <a:schemeClr val="bg2"/>
                    </a:solidFill>
                  </a:tcPr>
                </a:tc>
              </a:tr>
              <a:tr h="0">
                <a:tc>
                  <a:txBody>
                    <a:bodyPr/>
                    <a:lstStyle/>
                    <a:p>
                      <a:endParaRPr lang="en-US" sz="200" b="0" dirty="0">
                        <a:solidFill>
                          <a:schemeClr val="bg1"/>
                        </a:solidFill>
                      </a:endParaRPr>
                    </a:p>
                  </a:txBody>
                  <a:tcPr anchor="ctr">
                    <a:solidFill>
                      <a:srgbClr val="FFFFFF"/>
                    </a:solidFill>
                  </a:tcPr>
                </a:tc>
                <a:tc>
                  <a:txBody>
                    <a:bodyPr/>
                    <a:lstStyle/>
                    <a:p>
                      <a:endParaRPr lang="en-US" sz="200" dirty="0">
                        <a:solidFill>
                          <a:schemeClr val="tx1"/>
                        </a:solidFill>
                      </a:endParaRPr>
                    </a:p>
                  </a:txBody>
                  <a:tcPr anchor="ctr">
                    <a:solidFill>
                      <a:srgbClr val="FFFFFF"/>
                    </a:solidFill>
                  </a:tcPr>
                </a:tc>
              </a:tr>
              <a:tr h="370840">
                <a:tc>
                  <a:txBody>
                    <a:bodyPr/>
                    <a:lstStyle/>
                    <a:p>
                      <a:r>
                        <a:rPr lang="en-US" sz="2000" b="1" dirty="0" smtClean="0">
                          <a:solidFill>
                            <a:schemeClr val="bg1"/>
                          </a:solidFill>
                        </a:rPr>
                        <a:t>Adult Education</a:t>
                      </a:r>
                    </a:p>
                    <a:p>
                      <a:r>
                        <a:rPr lang="en-US" sz="1400" b="0" dirty="0" smtClean="0">
                          <a:solidFill>
                            <a:schemeClr val="bg1"/>
                          </a:solidFill>
                        </a:rPr>
                        <a:t>(ESOL, computer classes, job courses, etc.)</a:t>
                      </a:r>
                      <a:endParaRPr lang="en-US" sz="1400" b="0" dirty="0">
                        <a:solidFill>
                          <a:schemeClr val="bg1"/>
                        </a:solidFill>
                      </a:endParaRPr>
                    </a:p>
                  </a:txBody>
                  <a:tcPr anchor="ctr">
                    <a:solidFill>
                      <a:srgbClr val="E2471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South Hallway</a:t>
                      </a:r>
                    </a:p>
                  </a:txBody>
                  <a:tcPr anchor="ctr">
                    <a:solidFill>
                      <a:schemeClr val="bg2"/>
                    </a:solidFill>
                  </a:tcPr>
                </a:tc>
              </a:tr>
            </a:tbl>
          </a:graphicData>
        </a:graphic>
      </p:graphicFrame>
      <p:sp>
        <p:nvSpPr>
          <p:cNvPr id="8" name="Rectangle 2"/>
          <p:cNvSpPr txBox="1">
            <a:spLocks noChangeArrowheads="1"/>
          </p:cNvSpPr>
          <p:nvPr/>
        </p:nvSpPr>
        <p:spPr>
          <a:xfrm>
            <a:off x="584973" y="424813"/>
            <a:ext cx="8001000" cy="5334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b="1" dirty="0" smtClean="0">
              <a:solidFill>
                <a:srgbClr val="C40000"/>
              </a:solidFill>
              <a:cs typeface="NYPL Kievit-Bold"/>
            </a:endParaRPr>
          </a:p>
          <a:p>
            <a:pPr algn="l"/>
            <a:r>
              <a:rPr lang="en-US" sz="12800" b="1" dirty="0" smtClean="0">
                <a:solidFill>
                  <a:srgbClr val="C40000"/>
                </a:solidFill>
                <a:cs typeface="NYPL Kievit-Bold"/>
              </a:rPr>
              <a:t>BREAKOUT DISCUSSIONS</a:t>
            </a:r>
            <a:endParaRPr lang="en-US" sz="12800" b="1" dirty="0">
              <a:solidFill>
                <a:srgbClr val="C40000"/>
              </a:solidFill>
              <a:cs typeface="NYPL Kievit-Bold"/>
            </a:endParaRPr>
          </a:p>
        </p:txBody>
      </p:sp>
    </p:spTree>
    <p:extLst>
      <p:ext uri="{BB962C8B-B14F-4D97-AF65-F5344CB8AC3E}">
        <p14:creationId xmlns:p14="http://schemas.microsoft.com/office/powerpoint/2010/main" val="3617748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4973" y="1316872"/>
            <a:ext cx="8243450" cy="4662814"/>
          </a:xfrm>
          <a:prstGeom prst="rect">
            <a:avLst/>
          </a:prstGeom>
        </p:spPr>
        <p:txBody>
          <a:bodyPr wrap="square">
            <a:spAutoFit/>
          </a:bodyPr>
          <a:lstStyle/>
          <a:p>
            <a:pPr>
              <a:spcAft>
                <a:spcPts val="1800"/>
              </a:spcAft>
            </a:pPr>
            <a:r>
              <a:rPr lang="en-US" sz="2400" dirty="0" smtClean="0"/>
              <a:t>What were the key themes from your discussion?</a:t>
            </a:r>
          </a:p>
          <a:p>
            <a:pPr>
              <a:spcAft>
                <a:spcPts val="1800"/>
              </a:spcAft>
            </a:pPr>
            <a:r>
              <a:rPr lang="en-US" sz="2400" dirty="0" smtClean="0"/>
              <a:t>Consider the following overall topics for your report back:</a:t>
            </a:r>
          </a:p>
          <a:p>
            <a:pPr marL="457200" indent="-457200">
              <a:spcAft>
                <a:spcPts val="1800"/>
              </a:spcAft>
              <a:buFont typeface="+mj-lt"/>
              <a:buAutoNum type="arabicPeriod"/>
            </a:pPr>
            <a:r>
              <a:rPr lang="en-US" sz="2400" dirty="0" smtClean="0"/>
              <a:t>Why would people go there?</a:t>
            </a:r>
          </a:p>
          <a:p>
            <a:pPr marL="457200" indent="-457200">
              <a:spcAft>
                <a:spcPts val="1800"/>
              </a:spcAft>
              <a:buFont typeface="+mj-lt"/>
              <a:buAutoNum type="arabicPeriod"/>
            </a:pPr>
            <a:r>
              <a:rPr lang="en-US" sz="2400" dirty="0" smtClean="0"/>
              <a:t>Spaces, technology, and furniture needs?</a:t>
            </a:r>
          </a:p>
          <a:p>
            <a:pPr marL="457200" indent="-457200">
              <a:spcAft>
                <a:spcPts val="1800"/>
              </a:spcAft>
              <a:buFont typeface="+mj-lt"/>
              <a:buAutoNum type="arabicPeriod"/>
            </a:pPr>
            <a:r>
              <a:rPr lang="en-US" sz="2400" dirty="0" smtClean="0"/>
              <a:t>Potential programs and events?</a:t>
            </a:r>
          </a:p>
          <a:p>
            <a:pPr marL="457200" indent="-457200">
              <a:spcAft>
                <a:spcPts val="1800"/>
              </a:spcAft>
              <a:buFont typeface="+mj-lt"/>
              <a:buAutoNum type="arabicPeriod"/>
            </a:pPr>
            <a:r>
              <a:rPr lang="en-US" sz="2400" dirty="0" smtClean="0"/>
              <a:t>Collections and staff access needs?</a:t>
            </a:r>
          </a:p>
          <a:p>
            <a:pPr marL="457200" indent="-457200">
              <a:spcAft>
                <a:spcPts val="1800"/>
              </a:spcAft>
              <a:buFont typeface="+mj-lt"/>
              <a:buAutoNum type="arabicPeriod"/>
            </a:pPr>
            <a:r>
              <a:rPr lang="en-US" sz="2400" dirty="0" smtClean="0"/>
              <a:t>Relationships to other spaces and programs?</a:t>
            </a:r>
          </a:p>
          <a:p>
            <a:pPr marL="457200" indent="-457200">
              <a:spcAft>
                <a:spcPts val="1800"/>
              </a:spcAft>
              <a:buFont typeface="+mj-lt"/>
              <a:buAutoNum type="arabicPeriod"/>
            </a:pPr>
            <a:r>
              <a:rPr lang="en-US" sz="2400" dirty="0" smtClean="0"/>
              <a:t>Other?</a:t>
            </a:r>
          </a:p>
        </p:txBody>
      </p:sp>
      <p:sp>
        <p:nvSpPr>
          <p:cNvPr id="2" name="Slide Number Placeholder 1"/>
          <p:cNvSpPr>
            <a:spLocks noGrp="1"/>
          </p:cNvSpPr>
          <p:nvPr>
            <p:ph type="sldNum" sz="quarter" idx="4"/>
          </p:nvPr>
        </p:nvSpPr>
        <p:spPr>
          <a:prstGeom prst="rect">
            <a:avLst/>
          </a:prstGeom>
        </p:spPr>
        <p:txBody>
          <a:bodyPr/>
          <a:lstStyle/>
          <a:p>
            <a:fld id="{C12B967A-034D-CA4E-BFE2-1C073C2C732F}" type="slidenum">
              <a:rPr lang="en-US" smtClean="0"/>
              <a:pPr/>
              <a:t>16</a:t>
            </a:fld>
            <a:endParaRPr lang="en-US" dirty="0"/>
          </a:p>
        </p:txBody>
      </p:sp>
      <p:sp>
        <p:nvSpPr>
          <p:cNvPr id="8" name="Rectangle 2"/>
          <p:cNvSpPr txBox="1">
            <a:spLocks noChangeArrowheads="1"/>
          </p:cNvSpPr>
          <p:nvPr/>
        </p:nvSpPr>
        <p:spPr>
          <a:xfrm>
            <a:off x="584973" y="424813"/>
            <a:ext cx="8001000" cy="5334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b="1" dirty="0" smtClean="0">
              <a:solidFill>
                <a:srgbClr val="C40000"/>
              </a:solidFill>
              <a:cs typeface="NYPL Kievit-Bold"/>
            </a:endParaRPr>
          </a:p>
          <a:p>
            <a:pPr algn="l"/>
            <a:r>
              <a:rPr lang="en-US" sz="12800" b="1" dirty="0" smtClean="0">
                <a:solidFill>
                  <a:srgbClr val="C40000"/>
                </a:solidFill>
                <a:cs typeface="NYPL Kievit-Bold"/>
              </a:rPr>
              <a:t>REPORT BACK</a:t>
            </a:r>
            <a:endParaRPr lang="en-US" sz="12800" b="1" dirty="0">
              <a:solidFill>
                <a:srgbClr val="C40000"/>
              </a:solidFill>
              <a:cs typeface="NYPL Kievit-Bold"/>
            </a:endParaRPr>
          </a:p>
        </p:txBody>
      </p:sp>
    </p:spTree>
    <p:extLst>
      <p:ext uri="{BB962C8B-B14F-4D97-AF65-F5344CB8AC3E}">
        <p14:creationId xmlns:p14="http://schemas.microsoft.com/office/powerpoint/2010/main" val="74032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584973" y="417116"/>
            <a:ext cx="8001000" cy="5334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b="1" dirty="0" smtClean="0">
              <a:solidFill>
                <a:srgbClr val="C40000"/>
              </a:solidFill>
              <a:cs typeface="NYPL Kievit-Bold"/>
            </a:endParaRPr>
          </a:p>
          <a:p>
            <a:pPr algn="l"/>
            <a:r>
              <a:rPr lang="en-US" sz="12800" b="1" dirty="0" smtClean="0">
                <a:solidFill>
                  <a:srgbClr val="C40000"/>
                </a:solidFill>
                <a:cs typeface="NYPL Kievit-Bold"/>
              </a:rPr>
              <a:t>PLANNING FOR MIDTOWN</a:t>
            </a:r>
            <a:endParaRPr lang="en-US" sz="12800" b="1" dirty="0">
              <a:solidFill>
                <a:srgbClr val="C40000"/>
              </a:solidFill>
              <a:cs typeface="NYPL Kievit-Bold"/>
            </a:endParaRPr>
          </a:p>
        </p:txBody>
      </p:sp>
      <p:sp>
        <p:nvSpPr>
          <p:cNvPr id="17" name="TextBox 16"/>
          <p:cNvSpPr txBox="1"/>
          <p:nvPr/>
        </p:nvSpPr>
        <p:spPr>
          <a:xfrm>
            <a:off x="584973" y="1276517"/>
            <a:ext cx="3178846" cy="4154984"/>
          </a:xfrm>
          <a:prstGeom prst="rect">
            <a:avLst/>
          </a:prstGeom>
          <a:noFill/>
        </p:spPr>
        <p:txBody>
          <a:bodyPr wrap="square" rtlCol="0">
            <a:spAutoFit/>
          </a:bodyPr>
          <a:lstStyle/>
          <a:p>
            <a:pPr>
              <a:lnSpc>
                <a:spcPct val="110000"/>
              </a:lnSpc>
            </a:pPr>
            <a:r>
              <a:rPr lang="en-US" sz="2000" dirty="0" smtClean="0">
                <a:solidFill>
                  <a:srgbClr val="000000"/>
                </a:solidFill>
              </a:rPr>
              <a:t>The Midtown Campus will include the Library’s circulating, research and business functions, offering more public space than currently available in Midtown, along with longer hours and both sustained and enhanced access to collections, technology, and NYPL staff. </a:t>
            </a:r>
            <a:endParaRPr lang="en-US" sz="2000" dirty="0">
              <a:solidFill>
                <a:srgbClr val="000000"/>
              </a:solidFill>
            </a:endParaRPr>
          </a:p>
        </p:txBody>
      </p:sp>
      <p:grpSp>
        <p:nvGrpSpPr>
          <p:cNvPr id="10" name="Group 9"/>
          <p:cNvGrpSpPr/>
          <p:nvPr/>
        </p:nvGrpSpPr>
        <p:grpSpPr>
          <a:xfrm>
            <a:off x="3972429" y="1261281"/>
            <a:ext cx="4644520" cy="5033555"/>
            <a:chOff x="3804184" y="1384432"/>
            <a:chExt cx="4812765" cy="5215892"/>
          </a:xfrm>
        </p:grpSpPr>
        <p:pic>
          <p:nvPicPr>
            <p:cNvPr id="3" name="Picture 2"/>
            <p:cNvPicPr>
              <a:picLocks noChangeAspect="1"/>
            </p:cNvPicPr>
            <p:nvPr/>
          </p:nvPicPr>
          <p:blipFill>
            <a:blip r:embed="rId3"/>
            <a:stretch>
              <a:fillRect/>
            </a:stretch>
          </p:blipFill>
          <p:spPr>
            <a:xfrm>
              <a:off x="3905011" y="1384432"/>
              <a:ext cx="2259768" cy="1812216"/>
            </a:xfrm>
            <a:prstGeom prst="rect">
              <a:avLst/>
            </a:prstGeom>
          </p:spPr>
        </p:pic>
        <p:pic>
          <p:nvPicPr>
            <p:cNvPr id="4" name="Picture 3"/>
            <p:cNvPicPr>
              <a:picLocks noChangeAspect="1"/>
            </p:cNvPicPr>
            <p:nvPr/>
          </p:nvPicPr>
          <p:blipFill>
            <a:blip r:embed="rId4"/>
            <a:stretch>
              <a:fillRect/>
            </a:stretch>
          </p:blipFill>
          <p:spPr>
            <a:xfrm>
              <a:off x="6251475" y="1384432"/>
              <a:ext cx="2259768" cy="1812216"/>
            </a:xfrm>
            <a:prstGeom prst="rect">
              <a:avLst/>
            </a:prstGeom>
          </p:spPr>
        </p:pic>
        <p:sp>
          <p:nvSpPr>
            <p:cNvPr id="6" name="TextBox 5"/>
            <p:cNvSpPr txBox="1"/>
            <p:nvPr/>
          </p:nvSpPr>
          <p:spPr>
            <a:xfrm>
              <a:off x="3804184" y="3198443"/>
              <a:ext cx="2478267" cy="559183"/>
            </a:xfrm>
            <a:prstGeom prst="rect">
              <a:avLst/>
            </a:prstGeom>
            <a:noFill/>
          </p:spPr>
          <p:txBody>
            <a:bodyPr wrap="square" rtlCol="0">
              <a:spAutoFit/>
            </a:bodyPr>
            <a:lstStyle/>
            <a:p>
              <a:pPr>
                <a:lnSpc>
                  <a:spcPct val="90000"/>
                </a:lnSpc>
              </a:pPr>
              <a:r>
                <a:rPr lang="en-US" sz="1600" dirty="0" smtClean="0">
                  <a:solidFill>
                    <a:schemeClr val="tx1">
                      <a:lumMod val="65000"/>
                      <a:lumOff val="35000"/>
                    </a:schemeClr>
                  </a:solidFill>
                </a:rPr>
                <a:t>Mid-Manhattan </a:t>
              </a:r>
            </a:p>
            <a:p>
              <a:pPr>
                <a:lnSpc>
                  <a:spcPct val="90000"/>
                </a:lnSpc>
              </a:pPr>
              <a:r>
                <a:rPr lang="en-US" sz="1600" dirty="0" smtClean="0">
                  <a:solidFill>
                    <a:schemeClr val="tx1">
                      <a:lumMod val="65000"/>
                      <a:lumOff val="35000"/>
                    </a:schemeClr>
                  </a:solidFill>
                </a:rPr>
                <a:t>Library</a:t>
              </a:r>
            </a:p>
          </p:txBody>
        </p:sp>
        <p:sp>
          <p:nvSpPr>
            <p:cNvPr id="15" name="TextBox 14"/>
            <p:cNvSpPr txBox="1"/>
            <p:nvPr/>
          </p:nvSpPr>
          <p:spPr>
            <a:xfrm>
              <a:off x="6138682" y="3196651"/>
              <a:ext cx="2478267" cy="559183"/>
            </a:xfrm>
            <a:prstGeom prst="rect">
              <a:avLst/>
            </a:prstGeom>
            <a:noFill/>
          </p:spPr>
          <p:txBody>
            <a:bodyPr wrap="square" rtlCol="0">
              <a:spAutoFit/>
            </a:bodyPr>
            <a:lstStyle/>
            <a:p>
              <a:pPr>
                <a:lnSpc>
                  <a:spcPct val="90000"/>
                </a:lnSpc>
              </a:pPr>
              <a:r>
                <a:rPr lang="en-US" sz="1600" dirty="0" smtClean="0">
                  <a:solidFill>
                    <a:schemeClr val="tx1">
                      <a:lumMod val="65000"/>
                      <a:lumOff val="35000"/>
                    </a:schemeClr>
                  </a:solidFill>
                </a:rPr>
                <a:t>Stephen A. Schwarzman Building</a:t>
              </a:r>
            </a:p>
          </p:txBody>
        </p:sp>
        <p:sp>
          <p:nvSpPr>
            <p:cNvPr id="9" name="TextBox 8"/>
            <p:cNvSpPr txBox="1"/>
            <p:nvPr/>
          </p:nvSpPr>
          <p:spPr>
            <a:xfrm>
              <a:off x="3905010" y="6249506"/>
              <a:ext cx="4606232" cy="350818"/>
            </a:xfrm>
            <a:prstGeom prst="rect">
              <a:avLst/>
            </a:prstGeom>
            <a:noFill/>
          </p:spPr>
          <p:txBody>
            <a:bodyPr wrap="square" rtlCol="0">
              <a:spAutoFit/>
            </a:bodyPr>
            <a:lstStyle/>
            <a:p>
              <a:r>
                <a:rPr lang="en-US" sz="1600" dirty="0" smtClean="0">
                  <a:solidFill>
                    <a:srgbClr val="595959"/>
                  </a:solidFill>
                </a:rPr>
                <a:t>Bryant Park Book Storage Facility</a:t>
              </a:r>
              <a:endParaRPr lang="en-US" sz="1600" dirty="0">
                <a:solidFill>
                  <a:srgbClr val="595959"/>
                </a:solidFill>
              </a:endParaRPr>
            </a:p>
          </p:txBody>
        </p:sp>
      </p:grpSp>
      <p:pic>
        <p:nvPicPr>
          <p:cNvPr id="2" name="Picture 1" descr="SASB BACK.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9731" y="3822828"/>
            <a:ext cx="4454290" cy="2110929"/>
          </a:xfrm>
          <a:prstGeom prst="rect">
            <a:avLst/>
          </a:prstGeom>
        </p:spPr>
      </p:pic>
      <p:sp>
        <p:nvSpPr>
          <p:cNvPr id="5" name="Slide Number Placeholder 4"/>
          <p:cNvSpPr>
            <a:spLocks noGrp="1"/>
          </p:cNvSpPr>
          <p:nvPr>
            <p:ph type="sldNum" sz="quarter" idx="4"/>
          </p:nvPr>
        </p:nvSpPr>
        <p:spPr>
          <a:prstGeom prst="rect">
            <a:avLst/>
          </a:prstGeom>
        </p:spPr>
        <p:txBody>
          <a:bodyPr/>
          <a:lstStyle/>
          <a:p>
            <a:fld id="{C12B967A-034D-CA4E-BFE2-1C073C2C732F}" type="slidenum">
              <a:rPr lang="en-US" smtClean="0"/>
              <a:pPr/>
              <a:t>1</a:t>
            </a:fld>
            <a:endParaRPr lang="en-US" dirty="0"/>
          </a:p>
        </p:txBody>
      </p:sp>
    </p:spTree>
    <p:extLst>
      <p:ext uri="{BB962C8B-B14F-4D97-AF65-F5344CB8AC3E}">
        <p14:creationId xmlns:p14="http://schemas.microsoft.com/office/powerpoint/2010/main" val="3938166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584973" y="417116"/>
            <a:ext cx="8001000" cy="5334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b="1" dirty="0" smtClean="0">
              <a:solidFill>
                <a:srgbClr val="C40000"/>
              </a:solidFill>
              <a:cs typeface="NYPL Kievit-Bold"/>
            </a:endParaRPr>
          </a:p>
          <a:p>
            <a:pPr algn="l"/>
            <a:r>
              <a:rPr lang="en-US" sz="12800" b="1" dirty="0" smtClean="0">
                <a:solidFill>
                  <a:srgbClr val="C40000"/>
                </a:solidFill>
                <a:cs typeface="NYPL Kievit-Bold"/>
              </a:rPr>
              <a:t>COMMUNITY ENGAGEMENT</a:t>
            </a:r>
            <a:endParaRPr lang="en-US" sz="12800" b="1" dirty="0">
              <a:solidFill>
                <a:srgbClr val="C40000"/>
              </a:solidFill>
              <a:cs typeface="NYPL Kievit-Bold"/>
            </a:endParaRPr>
          </a:p>
        </p:txBody>
      </p:sp>
      <p:sp>
        <p:nvSpPr>
          <p:cNvPr id="3" name="TextBox 2"/>
          <p:cNvSpPr txBox="1"/>
          <p:nvPr/>
        </p:nvSpPr>
        <p:spPr>
          <a:xfrm>
            <a:off x="654824" y="1208707"/>
            <a:ext cx="7676875" cy="4924425"/>
          </a:xfrm>
          <a:prstGeom prst="rect">
            <a:avLst/>
          </a:prstGeom>
          <a:noFill/>
        </p:spPr>
        <p:txBody>
          <a:bodyPr wrap="square" lIns="0" rtlCol="0">
            <a:spAutoFit/>
          </a:bodyPr>
          <a:lstStyle/>
          <a:p>
            <a:pPr>
              <a:spcAft>
                <a:spcPts val="1800"/>
              </a:spcAft>
            </a:pPr>
            <a:r>
              <a:rPr lang="en-US" sz="2400" dirty="0" smtClean="0"/>
              <a:t>We have solicited public input on our Midtown Campus plans in a variety of ways, including: </a:t>
            </a:r>
          </a:p>
          <a:p>
            <a:pPr marL="457200" indent="-457200">
              <a:spcAft>
                <a:spcPts val="1800"/>
              </a:spcAft>
              <a:buClr>
                <a:srgbClr val="800000"/>
              </a:buClr>
              <a:buFont typeface="Arial"/>
              <a:buChar char="•"/>
            </a:pPr>
            <a:r>
              <a:rPr lang="en-US" sz="2200" dirty="0" smtClean="0"/>
              <a:t>User surveys: nearly 50,000 responses</a:t>
            </a:r>
          </a:p>
          <a:p>
            <a:pPr marL="457200" indent="-457200">
              <a:spcAft>
                <a:spcPts val="1800"/>
              </a:spcAft>
              <a:buClr>
                <a:srgbClr val="800000"/>
              </a:buClr>
              <a:buFont typeface="Arial"/>
              <a:buChar char="•"/>
            </a:pPr>
            <a:r>
              <a:rPr lang="en-US" sz="2200" dirty="0" smtClean="0"/>
              <a:t>Usage trend analysis: books/media, space use, and technology use</a:t>
            </a:r>
          </a:p>
          <a:p>
            <a:pPr marL="457200" indent="-457200">
              <a:spcAft>
                <a:spcPts val="1800"/>
              </a:spcAft>
              <a:buClr>
                <a:srgbClr val="800000"/>
              </a:buClr>
              <a:buFont typeface="Arial"/>
              <a:buChar char="•"/>
            </a:pPr>
            <a:r>
              <a:rPr lang="en-US" sz="2200" dirty="0" smtClean="0"/>
              <a:t>NYPL staff visits: 70+ locations throughout NYC</a:t>
            </a:r>
          </a:p>
          <a:p>
            <a:pPr marL="457200" indent="-457200">
              <a:spcAft>
                <a:spcPts val="1800"/>
              </a:spcAft>
              <a:buClr>
                <a:srgbClr val="800000"/>
              </a:buClr>
              <a:buFont typeface="Arial"/>
              <a:buChar char="•"/>
            </a:pPr>
            <a:r>
              <a:rPr lang="en-US" sz="2200" dirty="0" smtClean="0"/>
              <a:t>Midtown User Survey: completed by 15,600 people</a:t>
            </a:r>
          </a:p>
          <a:p>
            <a:pPr marL="457200" lvl="0" indent="-457200">
              <a:spcAft>
                <a:spcPts val="1800"/>
              </a:spcAft>
              <a:buClr>
                <a:srgbClr val="800000"/>
              </a:buClr>
              <a:buFont typeface="Arial"/>
              <a:buChar char="•"/>
            </a:pPr>
            <a:r>
              <a:rPr lang="en-US" sz="2200" dirty="0"/>
              <a:t>In-depth conversations </a:t>
            </a:r>
            <a:r>
              <a:rPr lang="en-US" sz="2200" dirty="0" smtClean="0"/>
              <a:t>with more than 80 external experts, including the Research Advisory Group</a:t>
            </a:r>
          </a:p>
          <a:p>
            <a:pPr marL="457200" lvl="0" indent="-457200">
              <a:spcAft>
                <a:spcPts val="1800"/>
              </a:spcAft>
              <a:buClr>
                <a:srgbClr val="800000"/>
              </a:buClr>
              <a:buFont typeface="Arial"/>
              <a:buChar char="•"/>
            </a:pPr>
            <a:r>
              <a:rPr lang="en-US" sz="2200" dirty="0" smtClean="0"/>
              <a:t>Peer review of other public and research libraries</a:t>
            </a:r>
          </a:p>
        </p:txBody>
      </p:sp>
      <p:sp>
        <p:nvSpPr>
          <p:cNvPr id="2" name="Slide Number Placeholder 1"/>
          <p:cNvSpPr>
            <a:spLocks noGrp="1"/>
          </p:cNvSpPr>
          <p:nvPr>
            <p:ph type="sldNum" sz="quarter" idx="4"/>
          </p:nvPr>
        </p:nvSpPr>
        <p:spPr>
          <a:prstGeom prst="rect">
            <a:avLst/>
          </a:prstGeom>
        </p:spPr>
        <p:txBody>
          <a:bodyPr/>
          <a:lstStyle/>
          <a:p>
            <a:fld id="{C12B967A-034D-CA4E-BFE2-1C073C2C732F}" type="slidenum">
              <a:rPr lang="en-US" smtClean="0"/>
              <a:pPr/>
              <a:t>2</a:t>
            </a:fld>
            <a:endParaRPr lang="en-US" dirty="0"/>
          </a:p>
        </p:txBody>
      </p:sp>
    </p:spTree>
    <p:extLst>
      <p:ext uri="{BB962C8B-B14F-4D97-AF65-F5344CB8AC3E}">
        <p14:creationId xmlns:p14="http://schemas.microsoft.com/office/powerpoint/2010/main" val="4268229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584973" y="417116"/>
            <a:ext cx="8001000" cy="5334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b="1" dirty="0" smtClean="0">
              <a:solidFill>
                <a:srgbClr val="C40000"/>
              </a:solidFill>
              <a:cs typeface="NYPL Kievit-Bold"/>
            </a:endParaRPr>
          </a:p>
          <a:p>
            <a:pPr algn="l"/>
            <a:r>
              <a:rPr lang="en-US" sz="12800" b="1" dirty="0" smtClean="0">
                <a:solidFill>
                  <a:srgbClr val="C40000"/>
                </a:solidFill>
                <a:cs typeface="NYPL Kievit-Bold"/>
              </a:rPr>
              <a:t>WHAT WE’VE HEARD SO FAR</a:t>
            </a:r>
            <a:endParaRPr lang="en-US" sz="12800" b="1" dirty="0">
              <a:solidFill>
                <a:srgbClr val="C40000"/>
              </a:solidFill>
              <a:cs typeface="NYPL Kievit-Bold"/>
            </a:endParaRPr>
          </a:p>
        </p:txBody>
      </p:sp>
      <p:sp>
        <p:nvSpPr>
          <p:cNvPr id="4" name="TextBox 3"/>
          <p:cNvSpPr txBox="1"/>
          <p:nvPr/>
        </p:nvSpPr>
        <p:spPr>
          <a:xfrm>
            <a:off x="654824" y="1208707"/>
            <a:ext cx="7931149" cy="5039841"/>
          </a:xfrm>
          <a:prstGeom prst="rect">
            <a:avLst/>
          </a:prstGeom>
          <a:noFill/>
        </p:spPr>
        <p:txBody>
          <a:bodyPr wrap="square" lIns="0" rtlCol="0">
            <a:spAutoFit/>
          </a:bodyPr>
          <a:lstStyle/>
          <a:p>
            <a:pPr>
              <a:spcAft>
                <a:spcPts val="1800"/>
              </a:spcAft>
            </a:pPr>
            <a:r>
              <a:rPr lang="en-US" sz="2400" dirty="0" smtClean="0"/>
              <a:t>Major themes from the conversations thus far:</a:t>
            </a:r>
          </a:p>
          <a:p>
            <a:pPr marL="342900" indent="-342900">
              <a:spcAft>
                <a:spcPts val="1500"/>
              </a:spcAft>
              <a:buClr>
                <a:srgbClr val="800000"/>
              </a:buClr>
              <a:buFont typeface="Arial"/>
              <a:buChar char="•"/>
            </a:pPr>
            <a:r>
              <a:rPr lang="en-US" sz="2200" dirty="0" smtClean="0"/>
              <a:t>A world-class central circulating library with longer hours of access and greater flexibility and variety</a:t>
            </a:r>
          </a:p>
          <a:p>
            <a:pPr marL="342900" indent="-342900">
              <a:spcAft>
                <a:spcPts val="1500"/>
              </a:spcAft>
              <a:buClr>
                <a:srgbClr val="800000"/>
              </a:buClr>
              <a:buFont typeface="Arial"/>
              <a:buChar char="•"/>
            </a:pPr>
            <a:r>
              <a:rPr lang="en-US" sz="2200" dirty="0" smtClean="0"/>
              <a:t>Enhanced and sustained access to physical collections and quality research spaces.</a:t>
            </a:r>
          </a:p>
          <a:p>
            <a:pPr marL="342900" indent="-342900">
              <a:spcAft>
                <a:spcPts val="1500"/>
              </a:spcAft>
              <a:buClr>
                <a:srgbClr val="800000"/>
              </a:buClr>
              <a:buFont typeface="Arial"/>
              <a:buChar char="•"/>
            </a:pPr>
            <a:r>
              <a:rPr lang="en-US" sz="2200" dirty="0" smtClean="0"/>
              <a:t>Support for class visits and group meeting spaces</a:t>
            </a:r>
          </a:p>
          <a:p>
            <a:pPr marL="342900" indent="-342900">
              <a:spcAft>
                <a:spcPts val="1500"/>
              </a:spcAft>
              <a:buClr>
                <a:srgbClr val="800000"/>
              </a:buClr>
              <a:buFont typeface="Arial"/>
              <a:buChar char="•"/>
            </a:pPr>
            <a:r>
              <a:rPr lang="en-US" sz="2200" dirty="0" smtClean="0"/>
              <a:t>Make staff more visible and accessible</a:t>
            </a:r>
          </a:p>
          <a:p>
            <a:pPr marL="342900" indent="-342900">
              <a:spcAft>
                <a:spcPts val="1500"/>
              </a:spcAft>
              <a:buClr>
                <a:srgbClr val="800000"/>
              </a:buClr>
              <a:buFont typeface="Arial"/>
              <a:buChar char="•"/>
            </a:pPr>
            <a:r>
              <a:rPr lang="en-US" sz="2200" dirty="0" smtClean="0"/>
              <a:t>Bring different functions together and make things more convenient</a:t>
            </a:r>
          </a:p>
          <a:p>
            <a:pPr marL="342900" indent="-342900">
              <a:spcAft>
                <a:spcPts val="1500"/>
              </a:spcAft>
              <a:buClr>
                <a:srgbClr val="800000"/>
              </a:buClr>
              <a:buFont typeface="Arial"/>
              <a:buChar char="•"/>
            </a:pPr>
            <a:r>
              <a:rPr lang="en-US" sz="2200" dirty="0"/>
              <a:t>Library has unique value that no one entity can fulfill (school, museum, bookstore, coffee shop, or Internet</a:t>
            </a:r>
            <a:r>
              <a:rPr lang="en-US" sz="2200" dirty="0" smtClean="0"/>
              <a:t>)</a:t>
            </a:r>
            <a:endParaRPr lang="en-US" sz="2200" dirty="0"/>
          </a:p>
        </p:txBody>
      </p:sp>
      <p:sp>
        <p:nvSpPr>
          <p:cNvPr id="2" name="Slide Number Placeholder 1"/>
          <p:cNvSpPr>
            <a:spLocks noGrp="1"/>
          </p:cNvSpPr>
          <p:nvPr>
            <p:ph type="sldNum" sz="quarter" idx="4"/>
          </p:nvPr>
        </p:nvSpPr>
        <p:spPr>
          <a:prstGeom prst="rect">
            <a:avLst/>
          </a:prstGeom>
        </p:spPr>
        <p:txBody>
          <a:bodyPr/>
          <a:lstStyle/>
          <a:p>
            <a:fld id="{C12B967A-034D-CA4E-BFE2-1C073C2C732F}" type="slidenum">
              <a:rPr lang="en-US" smtClean="0"/>
              <a:pPr/>
              <a:t>3</a:t>
            </a:fld>
            <a:endParaRPr lang="en-US" dirty="0"/>
          </a:p>
        </p:txBody>
      </p:sp>
    </p:spTree>
    <p:extLst>
      <p:ext uri="{BB962C8B-B14F-4D97-AF65-F5344CB8AC3E}">
        <p14:creationId xmlns:p14="http://schemas.microsoft.com/office/powerpoint/2010/main" val="110790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84973" y="4197966"/>
            <a:ext cx="7777701" cy="40011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2"/>
          <p:cNvSpPr txBox="1">
            <a:spLocks noChangeArrowheads="1"/>
          </p:cNvSpPr>
          <p:nvPr/>
        </p:nvSpPr>
        <p:spPr>
          <a:xfrm>
            <a:off x="584973" y="417116"/>
            <a:ext cx="8001000" cy="5334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b="1" dirty="0" smtClean="0">
              <a:solidFill>
                <a:srgbClr val="C40000"/>
              </a:solidFill>
              <a:cs typeface="NYPL Kievit-Bold"/>
            </a:endParaRPr>
          </a:p>
          <a:p>
            <a:pPr algn="l"/>
            <a:r>
              <a:rPr lang="en-US" sz="11200" b="1" dirty="0" smtClean="0">
                <a:solidFill>
                  <a:srgbClr val="C40000"/>
                </a:solidFill>
                <a:cs typeface="NYPL Kievit-Bold"/>
              </a:rPr>
              <a:t>TODAY’S PLANNING / DISCUSSION TOPICS</a:t>
            </a:r>
            <a:endParaRPr lang="en-US" sz="11200" b="1" dirty="0">
              <a:solidFill>
                <a:srgbClr val="C40000"/>
              </a:solidFill>
              <a:cs typeface="NYPL Kievit-Bold"/>
            </a:endParaRPr>
          </a:p>
        </p:txBody>
      </p:sp>
      <p:sp>
        <p:nvSpPr>
          <p:cNvPr id="4" name="Rectangle 3"/>
          <p:cNvSpPr/>
          <p:nvPr/>
        </p:nvSpPr>
        <p:spPr>
          <a:xfrm>
            <a:off x="679507" y="1208707"/>
            <a:ext cx="7683167" cy="461665"/>
          </a:xfrm>
          <a:prstGeom prst="rect">
            <a:avLst/>
          </a:prstGeom>
        </p:spPr>
        <p:txBody>
          <a:bodyPr wrap="square" lIns="0">
            <a:spAutoFit/>
          </a:bodyPr>
          <a:lstStyle/>
          <a:p>
            <a:pPr>
              <a:spcAft>
                <a:spcPts val="1200"/>
              </a:spcAft>
            </a:pPr>
            <a:r>
              <a:rPr lang="en-US" sz="2400" dirty="0" smtClean="0"/>
              <a:t>The key planning and discussion topics for today are:</a:t>
            </a:r>
            <a:endParaRPr lang="en-US" sz="2400" dirty="0"/>
          </a:p>
        </p:txBody>
      </p:sp>
      <p:sp>
        <p:nvSpPr>
          <p:cNvPr id="10" name="Slide Number Placeholder 9"/>
          <p:cNvSpPr>
            <a:spLocks noGrp="1"/>
          </p:cNvSpPr>
          <p:nvPr>
            <p:ph type="sldNum" sz="quarter" idx="4"/>
          </p:nvPr>
        </p:nvSpPr>
        <p:spPr>
          <a:prstGeom prst="rect">
            <a:avLst/>
          </a:prstGeom>
        </p:spPr>
        <p:txBody>
          <a:bodyPr/>
          <a:lstStyle/>
          <a:p>
            <a:fld id="{C12B967A-034D-CA4E-BFE2-1C073C2C732F}" type="slidenum">
              <a:rPr lang="en-US" smtClean="0"/>
              <a:pPr/>
              <a:t>4</a:t>
            </a:fld>
            <a:endParaRPr lang="en-US" dirty="0"/>
          </a:p>
        </p:txBody>
      </p:sp>
      <p:pic>
        <p:nvPicPr>
          <p:cNvPr id="23" name="Picture 8" descr="duke link flex classro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5234" y="4227775"/>
            <a:ext cx="2377440" cy="182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5985234" y="4228744"/>
            <a:ext cx="2377440" cy="369332"/>
          </a:xfrm>
          <a:prstGeom prst="rect">
            <a:avLst/>
          </a:prstGeom>
          <a:solidFill>
            <a:schemeClr val="bg1">
              <a:alpha val="70000"/>
            </a:schemeClr>
          </a:solidFill>
        </p:spPr>
        <p:txBody>
          <a:bodyPr wrap="square" rtlCol="0">
            <a:spAutoFit/>
          </a:bodyPr>
          <a:lstStyle/>
          <a:p>
            <a:pPr algn="ctr"/>
            <a:r>
              <a:rPr lang="en-US" b="1" dirty="0"/>
              <a:t>5</a:t>
            </a:r>
            <a:r>
              <a:rPr lang="en-US" b="1" dirty="0" smtClean="0"/>
              <a:t> - Adult Education</a:t>
            </a:r>
            <a:endParaRPr lang="en-US" b="1" dirty="0"/>
          </a:p>
        </p:txBody>
      </p:sp>
      <p:pic>
        <p:nvPicPr>
          <p:cNvPr id="29" name="Picture 28" descr="Duke Fuqua Library Reading Room - perkins + will.jpg"/>
          <p:cNvPicPr>
            <a:picLocks noChangeAspect="1"/>
          </p:cNvPicPr>
          <p:nvPr/>
        </p:nvPicPr>
        <p:blipFill rotWithShape="1">
          <a:blip r:embed="rId4">
            <a:extLst>
              <a:ext uri="{28A0092B-C50C-407E-A947-70E740481C1C}">
                <a14:useLocalDpi xmlns:a14="http://schemas.microsoft.com/office/drawing/2010/main" val="0"/>
              </a:ext>
            </a:extLst>
          </a:blip>
          <a:srcRect l="28244" t="29040" r="25905"/>
          <a:stretch/>
        </p:blipFill>
        <p:spPr>
          <a:xfrm>
            <a:off x="679507" y="4197965"/>
            <a:ext cx="2375040" cy="1815367"/>
          </a:xfrm>
          <a:prstGeom prst="rect">
            <a:avLst/>
          </a:prstGeom>
        </p:spPr>
      </p:pic>
      <p:sp>
        <p:nvSpPr>
          <p:cNvPr id="30" name="TextBox 29"/>
          <p:cNvSpPr txBox="1"/>
          <p:nvPr/>
        </p:nvSpPr>
        <p:spPr>
          <a:xfrm>
            <a:off x="677107" y="4191248"/>
            <a:ext cx="2377440" cy="369332"/>
          </a:xfrm>
          <a:prstGeom prst="rect">
            <a:avLst/>
          </a:prstGeom>
          <a:solidFill>
            <a:schemeClr val="bg1">
              <a:alpha val="70000"/>
            </a:schemeClr>
          </a:solidFill>
        </p:spPr>
        <p:txBody>
          <a:bodyPr wrap="square" rtlCol="0">
            <a:spAutoFit/>
          </a:bodyPr>
          <a:lstStyle/>
          <a:p>
            <a:pPr algn="ctr"/>
            <a:r>
              <a:rPr lang="en-US" b="1" dirty="0" smtClean="0"/>
              <a:t>3 - Business Library</a:t>
            </a:r>
            <a:endParaRPr lang="en-US" b="1" dirty="0"/>
          </a:p>
        </p:txBody>
      </p:sp>
      <p:pic>
        <p:nvPicPr>
          <p:cNvPr id="32" name="Picture 8" descr="Aalorg Main Library - Children's Library - Photo-Peter Sohom Simonsen.jpg"/>
          <p:cNvPicPr>
            <a:picLocks noChangeAspect="1"/>
          </p:cNvPicPr>
          <p:nvPr/>
        </p:nvPicPr>
        <p:blipFill rotWithShape="1">
          <a:blip r:embed="rId5">
            <a:extLst>
              <a:ext uri="{28A0092B-C50C-407E-A947-70E740481C1C}">
                <a14:useLocalDpi xmlns:a14="http://schemas.microsoft.com/office/drawing/2010/main" val="0"/>
              </a:ext>
            </a:extLst>
          </a:blip>
          <a:srcRect l="10000"/>
          <a:stretch/>
        </p:blipFill>
        <p:spPr bwMode="auto">
          <a:xfrm>
            <a:off x="3276776" y="4199467"/>
            <a:ext cx="2394094" cy="182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p:nvPr/>
        </p:nvSpPr>
        <p:spPr>
          <a:xfrm>
            <a:off x="3276776" y="4197966"/>
            <a:ext cx="2377441" cy="369332"/>
          </a:xfrm>
          <a:prstGeom prst="rect">
            <a:avLst/>
          </a:prstGeom>
          <a:solidFill>
            <a:schemeClr val="bg1">
              <a:alpha val="70000"/>
            </a:schemeClr>
          </a:solidFill>
          <a:ln>
            <a:solidFill>
              <a:schemeClr val="bg1">
                <a:lumMod val="85000"/>
              </a:schemeClr>
            </a:solidFill>
          </a:ln>
        </p:spPr>
        <p:txBody>
          <a:bodyPr wrap="square" rtlCol="0">
            <a:spAutoFit/>
          </a:bodyPr>
          <a:lstStyle/>
          <a:p>
            <a:pPr algn="ctr"/>
            <a:r>
              <a:rPr lang="en-US" b="1" dirty="0" smtClean="0"/>
              <a:t>4 </a:t>
            </a:r>
            <a:r>
              <a:rPr lang="en-US" b="1" dirty="0"/>
              <a:t>-</a:t>
            </a:r>
            <a:r>
              <a:rPr lang="en-US" b="1" dirty="0" smtClean="0"/>
              <a:t> PK-12 Education</a:t>
            </a:r>
            <a:endParaRPr lang="en-US" b="1" dirty="0"/>
          </a:p>
        </p:txBody>
      </p:sp>
      <p:pic>
        <p:nvPicPr>
          <p:cNvPr id="38" name="Picture 8" descr="duke link flex classro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90272" y="4189512"/>
            <a:ext cx="2377440" cy="182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a:xfrm>
            <a:off x="5990272" y="4190481"/>
            <a:ext cx="2377440" cy="369332"/>
          </a:xfrm>
          <a:prstGeom prst="rect">
            <a:avLst/>
          </a:prstGeom>
          <a:solidFill>
            <a:schemeClr val="bg1">
              <a:alpha val="70000"/>
            </a:schemeClr>
          </a:solidFill>
        </p:spPr>
        <p:txBody>
          <a:bodyPr wrap="square" rtlCol="0">
            <a:spAutoFit/>
          </a:bodyPr>
          <a:lstStyle/>
          <a:p>
            <a:pPr algn="ctr"/>
            <a:r>
              <a:rPr lang="en-US" b="1" dirty="0"/>
              <a:t>5</a:t>
            </a:r>
            <a:r>
              <a:rPr lang="en-US" b="1" dirty="0" smtClean="0"/>
              <a:t> - Adult Education</a:t>
            </a:r>
            <a:endParaRPr lang="en-US" b="1" dirty="0"/>
          </a:p>
        </p:txBody>
      </p:sp>
      <p:pic>
        <p:nvPicPr>
          <p:cNvPr id="40" name="Picture 39"/>
          <p:cNvPicPr>
            <a:picLocks noChangeAspect="1"/>
          </p:cNvPicPr>
          <p:nvPr/>
        </p:nvPicPr>
        <p:blipFill rotWithShape="1">
          <a:blip r:embed="rId6"/>
          <a:srcRect l="6872"/>
          <a:stretch/>
        </p:blipFill>
        <p:spPr>
          <a:xfrm>
            <a:off x="4794913" y="1992923"/>
            <a:ext cx="2390718" cy="1822084"/>
          </a:xfrm>
          <a:prstGeom prst="rect">
            <a:avLst/>
          </a:prstGeom>
        </p:spPr>
      </p:pic>
      <p:sp>
        <p:nvSpPr>
          <p:cNvPr id="41" name="Rectangle 40"/>
          <p:cNvSpPr/>
          <p:nvPr/>
        </p:nvSpPr>
        <p:spPr>
          <a:xfrm>
            <a:off x="4794913" y="1992923"/>
            <a:ext cx="2379041" cy="369332"/>
          </a:xfrm>
          <a:prstGeom prst="rect">
            <a:avLst/>
          </a:prstGeom>
          <a:solidFill>
            <a:schemeClr val="bg1">
              <a:alpha val="70000"/>
            </a:schemeClr>
          </a:solidFill>
        </p:spPr>
        <p:txBody>
          <a:bodyPr wrap="square" lIns="0">
            <a:spAutoFit/>
          </a:bodyPr>
          <a:lstStyle/>
          <a:p>
            <a:pPr algn="ctr">
              <a:spcAft>
                <a:spcPts val="1200"/>
              </a:spcAft>
            </a:pPr>
            <a:r>
              <a:rPr lang="en-US" b="1" dirty="0"/>
              <a:t>2</a:t>
            </a:r>
            <a:r>
              <a:rPr lang="en-US" b="1" dirty="0" smtClean="0"/>
              <a:t> - Core Services</a:t>
            </a:r>
            <a:endParaRPr lang="en-US" b="1" dirty="0"/>
          </a:p>
        </p:txBody>
      </p:sp>
      <p:sp>
        <p:nvSpPr>
          <p:cNvPr id="45" name="TextBox 44"/>
          <p:cNvSpPr txBox="1"/>
          <p:nvPr/>
        </p:nvSpPr>
        <p:spPr>
          <a:xfrm>
            <a:off x="1362076" y="1992923"/>
            <a:ext cx="2492216" cy="369332"/>
          </a:xfrm>
          <a:prstGeom prst="rect">
            <a:avLst/>
          </a:prstGeom>
          <a:solidFill>
            <a:schemeClr val="bg1">
              <a:alpha val="70000"/>
            </a:schemeClr>
          </a:solidFill>
        </p:spPr>
        <p:txBody>
          <a:bodyPr wrap="square" rtlCol="0">
            <a:spAutoFit/>
          </a:bodyPr>
          <a:lstStyle/>
          <a:p>
            <a:pPr algn="ctr"/>
            <a:r>
              <a:rPr lang="en-US" b="1" dirty="0"/>
              <a:t>1</a:t>
            </a:r>
            <a:r>
              <a:rPr lang="en-US" b="1" dirty="0" smtClean="0"/>
              <a:t> - Research</a:t>
            </a:r>
            <a:endParaRPr lang="en-US" b="1" dirty="0"/>
          </a:p>
        </p:txBody>
      </p:sp>
      <p:pic>
        <p:nvPicPr>
          <p:cNvPr id="46" name="Picture 45"/>
          <p:cNvPicPr>
            <a:picLocks noChangeAspect="1"/>
          </p:cNvPicPr>
          <p:nvPr/>
        </p:nvPicPr>
        <p:blipFill rotWithShape="1">
          <a:blip r:embed="rId7"/>
          <a:srcRect l="28977" t="2540" r="28606"/>
          <a:stretch/>
        </p:blipFill>
        <p:spPr>
          <a:xfrm>
            <a:off x="1857500" y="1992923"/>
            <a:ext cx="2394094" cy="1822084"/>
          </a:xfrm>
          <a:prstGeom prst="rect">
            <a:avLst/>
          </a:prstGeom>
        </p:spPr>
      </p:pic>
      <p:sp>
        <p:nvSpPr>
          <p:cNvPr id="47" name="TextBox 46"/>
          <p:cNvSpPr txBox="1"/>
          <p:nvPr/>
        </p:nvSpPr>
        <p:spPr>
          <a:xfrm>
            <a:off x="1857499" y="1992923"/>
            <a:ext cx="2394097" cy="369332"/>
          </a:xfrm>
          <a:prstGeom prst="rect">
            <a:avLst/>
          </a:prstGeom>
          <a:solidFill>
            <a:schemeClr val="bg1">
              <a:alpha val="70000"/>
            </a:schemeClr>
          </a:solidFill>
        </p:spPr>
        <p:txBody>
          <a:bodyPr wrap="square" rtlCol="0">
            <a:spAutoFit/>
          </a:bodyPr>
          <a:lstStyle/>
          <a:p>
            <a:pPr algn="ctr"/>
            <a:r>
              <a:rPr lang="en-US" b="1" dirty="0"/>
              <a:t>1</a:t>
            </a:r>
            <a:r>
              <a:rPr lang="en-US" b="1" dirty="0" smtClean="0"/>
              <a:t> - Research</a:t>
            </a:r>
            <a:endParaRPr lang="en-US" b="1" dirty="0"/>
          </a:p>
        </p:txBody>
      </p:sp>
    </p:spTree>
    <p:extLst>
      <p:ext uri="{BB962C8B-B14F-4D97-AF65-F5344CB8AC3E}">
        <p14:creationId xmlns:p14="http://schemas.microsoft.com/office/powerpoint/2010/main" val="3540474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23981" y="1316872"/>
            <a:ext cx="4104442" cy="4016484"/>
          </a:xfrm>
          <a:prstGeom prst="rect">
            <a:avLst/>
          </a:prstGeom>
        </p:spPr>
        <p:txBody>
          <a:bodyPr wrap="square">
            <a:spAutoFit/>
          </a:bodyPr>
          <a:lstStyle/>
          <a:p>
            <a:pPr>
              <a:spcAft>
                <a:spcPts val="1800"/>
              </a:spcAft>
            </a:pPr>
            <a:r>
              <a:rPr lang="en-US" sz="2400" u="sng" dirty="0" smtClean="0"/>
              <a:t>What we’ve heard:</a:t>
            </a:r>
          </a:p>
          <a:p>
            <a:pPr marL="342900" indent="-342900">
              <a:spcAft>
                <a:spcPts val="2400"/>
              </a:spcAft>
              <a:buClr>
                <a:srgbClr val="800000"/>
              </a:buClr>
              <a:buFont typeface="Arial"/>
              <a:buChar char="•"/>
            </a:pPr>
            <a:r>
              <a:rPr lang="en-US" sz="2200" dirty="0"/>
              <a:t>Ensure timely access to books and collection material for all researchers</a:t>
            </a:r>
          </a:p>
          <a:p>
            <a:pPr marL="342900" indent="-342900">
              <a:spcAft>
                <a:spcPts val="2400"/>
              </a:spcAft>
              <a:buClr>
                <a:srgbClr val="800000"/>
              </a:buClr>
              <a:buFont typeface="Arial"/>
              <a:buChar char="•"/>
            </a:pPr>
            <a:r>
              <a:rPr lang="en-US" sz="2200" dirty="0"/>
              <a:t>Make staff expertise and NYPL orientations more readily available</a:t>
            </a:r>
          </a:p>
          <a:p>
            <a:pPr marL="342900" indent="-342900">
              <a:spcAft>
                <a:spcPts val="2400"/>
              </a:spcAft>
              <a:buClr>
                <a:srgbClr val="800000"/>
              </a:buClr>
              <a:buFont typeface="Arial"/>
              <a:buChar char="•"/>
            </a:pPr>
            <a:r>
              <a:rPr lang="en-US" sz="2200" dirty="0"/>
              <a:t>Maintain traditional quiet spaces</a:t>
            </a:r>
          </a:p>
        </p:txBody>
      </p:sp>
      <p:sp>
        <p:nvSpPr>
          <p:cNvPr id="6" name="Rectangle 5"/>
          <p:cNvSpPr/>
          <p:nvPr/>
        </p:nvSpPr>
        <p:spPr>
          <a:xfrm>
            <a:off x="584973" y="1314372"/>
            <a:ext cx="3829238" cy="2123658"/>
          </a:xfrm>
          <a:prstGeom prst="rect">
            <a:avLst/>
          </a:prstGeom>
        </p:spPr>
        <p:txBody>
          <a:bodyPr wrap="square">
            <a:spAutoFit/>
          </a:bodyPr>
          <a:lstStyle/>
          <a:p>
            <a:pPr>
              <a:lnSpc>
                <a:spcPct val="110000"/>
              </a:lnSpc>
              <a:spcAft>
                <a:spcPts val="1800"/>
              </a:spcAft>
            </a:pPr>
            <a:r>
              <a:rPr lang="en-US" sz="2000" i="1" dirty="0"/>
              <a:t>A hub that will orient researchers, connect them to expert staff, facilitate connections through communal spaces, and support the practical aspects of research.</a:t>
            </a:r>
            <a:endParaRPr lang="en-US" sz="2000" dirty="0" smtClean="0"/>
          </a:p>
        </p:txBody>
      </p:sp>
      <p:sp>
        <p:nvSpPr>
          <p:cNvPr id="3" name="TextBox 2"/>
          <p:cNvSpPr txBox="1"/>
          <p:nvPr/>
        </p:nvSpPr>
        <p:spPr>
          <a:xfrm>
            <a:off x="1234610" y="6071973"/>
            <a:ext cx="3350863" cy="307777"/>
          </a:xfrm>
          <a:prstGeom prst="rect">
            <a:avLst/>
          </a:prstGeom>
          <a:noFill/>
        </p:spPr>
        <p:txBody>
          <a:bodyPr wrap="square" rtlCol="0">
            <a:spAutoFit/>
          </a:bodyPr>
          <a:lstStyle/>
          <a:p>
            <a:pPr algn="r"/>
            <a:r>
              <a:rPr lang="en-US" sz="1400" dirty="0" smtClean="0">
                <a:solidFill>
                  <a:srgbClr val="595959"/>
                </a:solidFill>
              </a:rPr>
              <a:t>Stephen A. Schwarzman Building</a:t>
            </a:r>
            <a:endParaRPr lang="en-US" sz="1400" dirty="0">
              <a:solidFill>
                <a:srgbClr val="595959"/>
              </a:solidFill>
            </a:endParaRPr>
          </a:p>
        </p:txBody>
      </p:sp>
      <p:sp>
        <p:nvSpPr>
          <p:cNvPr id="2" name="Slide Number Placeholder 1"/>
          <p:cNvSpPr>
            <a:spLocks noGrp="1"/>
          </p:cNvSpPr>
          <p:nvPr>
            <p:ph type="sldNum" sz="quarter" idx="4"/>
          </p:nvPr>
        </p:nvSpPr>
        <p:spPr>
          <a:prstGeom prst="rect">
            <a:avLst/>
          </a:prstGeom>
        </p:spPr>
        <p:txBody>
          <a:bodyPr/>
          <a:lstStyle/>
          <a:p>
            <a:fld id="{C12B967A-034D-CA4E-BFE2-1C073C2C732F}" type="slidenum">
              <a:rPr lang="en-US" smtClean="0"/>
              <a:pPr/>
              <a:t>5</a:t>
            </a:fld>
            <a:endParaRPr lang="en-US" dirty="0"/>
          </a:p>
        </p:txBody>
      </p:sp>
      <p:sp>
        <p:nvSpPr>
          <p:cNvPr id="9" name="Rectangle 8"/>
          <p:cNvSpPr/>
          <p:nvPr/>
        </p:nvSpPr>
        <p:spPr>
          <a:xfrm>
            <a:off x="7903577" y="109391"/>
            <a:ext cx="569387" cy="923330"/>
          </a:xfrm>
          <a:prstGeom prst="rect">
            <a:avLst/>
          </a:prstGeom>
        </p:spPr>
        <p:txBody>
          <a:bodyPr wrap="none">
            <a:spAutoFit/>
          </a:bodyPr>
          <a:lstStyle/>
          <a:p>
            <a:pPr>
              <a:spcAft>
                <a:spcPts val="1200"/>
              </a:spcAft>
            </a:pPr>
            <a:r>
              <a:rPr lang="en-US" sz="5400" b="1" dirty="0">
                <a:solidFill>
                  <a:srgbClr val="C00000"/>
                </a:solidFill>
              </a:rPr>
              <a:t>1</a:t>
            </a:r>
          </a:p>
        </p:txBody>
      </p:sp>
      <p:sp>
        <p:nvSpPr>
          <p:cNvPr id="12" name="Rectangle 2"/>
          <p:cNvSpPr txBox="1">
            <a:spLocks noChangeArrowheads="1"/>
          </p:cNvSpPr>
          <p:nvPr/>
        </p:nvSpPr>
        <p:spPr>
          <a:xfrm>
            <a:off x="584973" y="424813"/>
            <a:ext cx="8001000" cy="5334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b="1" dirty="0" smtClean="0">
              <a:solidFill>
                <a:srgbClr val="C40000"/>
              </a:solidFill>
              <a:cs typeface="NYPL Kievit-Bold"/>
            </a:endParaRPr>
          </a:p>
          <a:p>
            <a:pPr algn="l"/>
            <a:r>
              <a:rPr lang="en-US" sz="12800" b="1" dirty="0" smtClean="0">
                <a:solidFill>
                  <a:srgbClr val="C40000"/>
                </a:solidFill>
                <a:cs typeface="NYPL Kievit-Bold"/>
              </a:rPr>
              <a:t>RESEARCH AND WRITING CENTER</a:t>
            </a:r>
            <a:endParaRPr lang="en-US" sz="12800" b="1" dirty="0">
              <a:solidFill>
                <a:srgbClr val="C40000"/>
              </a:solidFill>
              <a:cs typeface="NYPL Kievit-Bold"/>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562"/>
          <a:stretch/>
        </p:blipFill>
        <p:spPr>
          <a:xfrm>
            <a:off x="608939" y="3530600"/>
            <a:ext cx="3899673" cy="2506196"/>
          </a:xfrm>
          <a:prstGeom prst="rect">
            <a:avLst/>
          </a:prstGeom>
        </p:spPr>
      </p:pic>
    </p:spTree>
    <p:extLst>
      <p:ext uri="{BB962C8B-B14F-4D97-AF65-F5344CB8AC3E}">
        <p14:creationId xmlns:p14="http://schemas.microsoft.com/office/powerpoint/2010/main" val="320507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4973" y="1316872"/>
            <a:ext cx="8243450" cy="5032147"/>
          </a:xfrm>
          <a:prstGeom prst="rect">
            <a:avLst/>
          </a:prstGeom>
        </p:spPr>
        <p:txBody>
          <a:bodyPr wrap="square">
            <a:spAutoFit/>
          </a:bodyPr>
          <a:lstStyle/>
          <a:p>
            <a:pPr>
              <a:spcAft>
                <a:spcPts val="1800"/>
              </a:spcAft>
            </a:pPr>
            <a:r>
              <a:rPr lang="en-US" sz="2400" u="sng" dirty="0" smtClean="0"/>
              <a:t>Key Questions:</a:t>
            </a:r>
          </a:p>
          <a:p>
            <a:pPr marL="457200" indent="-457200">
              <a:spcAft>
                <a:spcPts val="2400"/>
              </a:spcAft>
              <a:buFont typeface="+mj-lt"/>
              <a:buAutoNum type="arabicPeriod"/>
            </a:pPr>
            <a:r>
              <a:rPr lang="en-US" sz="2200" dirty="0" smtClean="0"/>
              <a:t>Can </a:t>
            </a:r>
            <a:r>
              <a:rPr lang="en-US" sz="2200" dirty="0"/>
              <a:t>you describe an ideal research/work experience at a library?</a:t>
            </a:r>
          </a:p>
          <a:p>
            <a:pPr marL="457200" indent="-457200">
              <a:spcAft>
                <a:spcPts val="2400"/>
              </a:spcAft>
              <a:buFont typeface="+mj-lt"/>
              <a:buAutoNum type="arabicPeriod"/>
            </a:pPr>
            <a:r>
              <a:rPr lang="en-US" sz="2200" dirty="0"/>
              <a:t>Would you take advantage of: public orientation classes, individual staff consultations, informal subject or collections-based programs, opportunities to meet others working on similar projects - and for professors, assistance in planning courses based in the collections?</a:t>
            </a:r>
          </a:p>
          <a:p>
            <a:pPr marL="457200" indent="-457200">
              <a:spcAft>
                <a:spcPts val="2400"/>
              </a:spcAft>
              <a:buFont typeface="+mj-lt"/>
              <a:buAutoNum type="arabicPeriod"/>
            </a:pPr>
            <a:r>
              <a:rPr lang="en-US" sz="2200" dirty="0"/>
              <a:t>What kinds of practical facilities could the library offer to researchers?  Lockers, personal shelving, research lounge, advanced digital technologies (hardware/software), bookable meeting </a:t>
            </a:r>
            <a:r>
              <a:rPr lang="en-US" sz="2200" dirty="0" smtClean="0"/>
              <a:t>space?</a:t>
            </a:r>
          </a:p>
        </p:txBody>
      </p:sp>
      <p:sp>
        <p:nvSpPr>
          <p:cNvPr id="2" name="Slide Number Placeholder 1"/>
          <p:cNvSpPr>
            <a:spLocks noGrp="1"/>
          </p:cNvSpPr>
          <p:nvPr>
            <p:ph type="sldNum" sz="quarter" idx="4"/>
          </p:nvPr>
        </p:nvSpPr>
        <p:spPr>
          <a:prstGeom prst="rect">
            <a:avLst/>
          </a:prstGeom>
        </p:spPr>
        <p:txBody>
          <a:bodyPr/>
          <a:lstStyle/>
          <a:p>
            <a:fld id="{C12B967A-034D-CA4E-BFE2-1C073C2C732F}" type="slidenum">
              <a:rPr lang="en-US" smtClean="0"/>
              <a:pPr/>
              <a:t>6</a:t>
            </a:fld>
            <a:endParaRPr lang="en-US" dirty="0"/>
          </a:p>
        </p:txBody>
      </p:sp>
      <p:sp>
        <p:nvSpPr>
          <p:cNvPr id="8" name="Rectangle 2"/>
          <p:cNvSpPr txBox="1">
            <a:spLocks noChangeArrowheads="1"/>
          </p:cNvSpPr>
          <p:nvPr/>
        </p:nvSpPr>
        <p:spPr>
          <a:xfrm>
            <a:off x="584973" y="424813"/>
            <a:ext cx="8001000" cy="5334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b="1" dirty="0" smtClean="0">
              <a:solidFill>
                <a:srgbClr val="C40000"/>
              </a:solidFill>
              <a:cs typeface="NYPL Kievit-Bold"/>
            </a:endParaRPr>
          </a:p>
          <a:p>
            <a:pPr algn="l"/>
            <a:r>
              <a:rPr lang="en-US" sz="12800" b="1" dirty="0" smtClean="0">
                <a:solidFill>
                  <a:srgbClr val="C40000"/>
                </a:solidFill>
                <a:cs typeface="NYPL Kievit-Bold"/>
              </a:rPr>
              <a:t>RESEARCH AND WRITING CENTER</a:t>
            </a:r>
            <a:endParaRPr lang="en-US" sz="12800" b="1" dirty="0">
              <a:solidFill>
                <a:srgbClr val="C40000"/>
              </a:solidFill>
              <a:cs typeface="NYPL Kievit-Bold"/>
            </a:endParaRPr>
          </a:p>
        </p:txBody>
      </p:sp>
    </p:spTree>
    <p:extLst>
      <p:ext uri="{BB962C8B-B14F-4D97-AF65-F5344CB8AC3E}">
        <p14:creationId xmlns:p14="http://schemas.microsoft.com/office/powerpoint/2010/main" val="1132862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584973" y="417116"/>
            <a:ext cx="8001000" cy="5334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b="1" dirty="0" smtClean="0">
              <a:solidFill>
                <a:srgbClr val="C40000"/>
              </a:solidFill>
              <a:cs typeface="NYPL Kievit-Bold"/>
            </a:endParaRPr>
          </a:p>
          <a:p>
            <a:pPr algn="l"/>
            <a:r>
              <a:rPr lang="en-US" sz="12800" b="1" dirty="0" smtClean="0">
                <a:solidFill>
                  <a:srgbClr val="C40000"/>
                </a:solidFill>
                <a:cs typeface="NYPL Kievit-Bold"/>
              </a:rPr>
              <a:t>CORE SERVICES</a:t>
            </a:r>
            <a:endParaRPr lang="en-US" sz="12800" b="1" dirty="0">
              <a:solidFill>
                <a:srgbClr val="C40000"/>
              </a:solidFill>
              <a:cs typeface="NYPL Kievit-Bold"/>
            </a:endParaRPr>
          </a:p>
        </p:txBody>
      </p:sp>
      <p:sp>
        <p:nvSpPr>
          <p:cNvPr id="4" name="Rectangle 3"/>
          <p:cNvSpPr/>
          <p:nvPr/>
        </p:nvSpPr>
        <p:spPr>
          <a:xfrm>
            <a:off x="4723981" y="1316872"/>
            <a:ext cx="3800040" cy="4529445"/>
          </a:xfrm>
          <a:prstGeom prst="rect">
            <a:avLst/>
          </a:prstGeom>
        </p:spPr>
        <p:txBody>
          <a:bodyPr wrap="square">
            <a:spAutoFit/>
          </a:bodyPr>
          <a:lstStyle/>
          <a:p>
            <a:pPr>
              <a:spcAft>
                <a:spcPts val="1800"/>
              </a:spcAft>
            </a:pPr>
            <a:r>
              <a:rPr lang="en-US" sz="2400" u="sng" dirty="0" smtClean="0"/>
              <a:t>What we’ve heard:</a:t>
            </a:r>
          </a:p>
          <a:p>
            <a:pPr marL="342900" indent="-342900">
              <a:spcAft>
                <a:spcPts val="2000"/>
              </a:spcAft>
              <a:buClr>
                <a:srgbClr val="800000"/>
              </a:buClr>
              <a:buFont typeface="Arial"/>
              <a:buChar char="•"/>
            </a:pPr>
            <a:r>
              <a:rPr lang="en-US" sz="2400" dirty="0" smtClean="0"/>
              <a:t>More quiet space, more collaborative space, more hours</a:t>
            </a:r>
            <a:endParaRPr lang="en-US" sz="2400" dirty="0"/>
          </a:p>
          <a:p>
            <a:pPr marL="342900" indent="-342900">
              <a:spcAft>
                <a:spcPts val="2000"/>
              </a:spcAft>
              <a:buClr>
                <a:srgbClr val="800000"/>
              </a:buClr>
              <a:buFont typeface="Arial"/>
              <a:buChar char="•"/>
            </a:pPr>
            <a:r>
              <a:rPr lang="en-US" sz="2400" dirty="0" smtClean="0"/>
              <a:t>More “must-see” programs and exhibitions</a:t>
            </a:r>
          </a:p>
          <a:p>
            <a:pPr marL="342900" indent="-342900">
              <a:spcAft>
                <a:spcPts val="2000"/>
              </a:spcAft>
              <a:buClr>
                <a:srgbClr val="800000"/>
              </a:buClr>
              <a:buFont typeface="Arial"/>
              <a:buChar char="•"/>
            </a:pPr>
            <a:r>
              <a:rPr lang="en-US" sz="2400" dirty="0" smtClean="0"/>
              <a:t>Better orientation for visitors looking to utilize library services</a:t>
            </a:r>
          </a:p>
        </p:txBody>
      </p:sp>
      <p:sp>
        <p:nvSpPr>
          <p:cNvPr id="6" name="Rectangle 5"/>
          <p:cNvSpPr/>
          <p:nvPr/>
        </p:nvSpPr>
        <p:spPr>
          <a:xfrm>
            <a:off x="685799" y="1314372"/>
            <a:ext cx="3883297" cy="2816156"/>
          </a:xfrm>
          <a:prstGeom prst="rect">
            <a:avLst/>
          </a:prstGeom>
        </p:spPr>
        <p:txBody>
          <a:bodyPr wrap="square" lIns="0" rIns="0">
            <a:spAutoFit/>
          </a:bodyPr>
          <a:lstStyle/>
          <a:p>
            <a:pPr>
              <a:spcAft>
                <a:spcPts val="1800"/>
              </a:spcAft>
            </a:pPr>
            <a:r>
              <a:rPr lang="en-US" sz="2000" i="1" dirty="0" smtClean="0"/>
              <a:t>Embracing new concepts while maintaining all traditional library circulating services, including books and media, technology access, programs, quiet space, access to staff expertise, and group spaces.</a:t>
            </a:r>
          </a:p>
          <a:p>
            <a:pPr>
              <a:spcAft>
                <a:spcPts val="1800"/>
              </a:spcAft>
            </a:pPr>
            <a:endParaRPr lang="en-US" sz="2200" i="1" dirty="0" smtClean="0"/>
          </a:p>
        </p:txBody>
      </p:sp>
      <p:sp>
        <p:nvSpPr>
          <p:cNvPr id="3" name="Slide Number Placeholder 2"/>
          <p:cNvSpPr>
            <a:spLocks noGrp="1"/>
          </p:cNvSpPr>
          <p:nvPr>
            <p:ph type="sldNum" sz="quarter" idx="4"/>
          </p:nvPr>
        </p:nvSpPr>
        <p:spPr>
          <a:prstGeom prst="rect">
            <a:avLst/>
          </a:prstGeom>
        </p:spPr>
        <p:txBody>
          <a:bodyPr/>
          <a:lstStyle/>
          <a:p>
            <a:fld id="{C12B967A-034D-CA4E-BFE2-1C073C2C732F}" type="slidenum">
              <a:rPr lang="en-US" smtClean="0"/>
              <a:pPr/>
              <a:t>7</a:t>
            </a:fld>
            <a:endParaRPr lang="en-US" dirty="0"/>
          </a:p>
        </p:txBody>
      </p:sp>
      <p:sp>
        <p:nvSpPr>
          <p:cNvPr id="9" name="Rectangle 8"/>
          <p:cNvSpPr/>
          <p:nvPr/>
        </p:nvSpPr>
        <p:spPr>
          <a:xfrm>
            <a:off x="7903577" y="109391"/>
            <a:ext cx="569387" cy="923330"/>
          </a:xfrm>
          <a:prstGeom prst="rect">
            <a:avLst/>
          </a:prstGeom>
        </p:spPr>
        <p:txBody>
          <a:bodyPr wrap="none">
            <a:spAutoFit/>
          </a:bodyPr>
          <a:lstStyle/>
          <a:p>
            <a:pPr>
              <a:spcAft>
                <a:spcPts val="1200"/>
              </a:spcAft>
            </a:pPr>
            <a:r>
              <a:rPr lang="en-US" sz="5400" b="1" dirty="0">
                <a:solidFill>
                  <a:srgbClr val="C00000"/>
                </a:solidFill>
              </a:rPr>
              <a:t>2</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3681168"/>
            <a:ext cx="3740137" cy="2495373"/>
          </a:xfrm>
          <a:prstGeom prst="rect">
            <a:avLst/>
          </a:prstGeom>
        </p:spPr>
      </p:pic>
      <p:sp>
        <p:nvSpPr>
          <p:cNvPr id="13" name="TextBox 12"/>
          <p:cNvSpPr txBox="1"/>
          <p:nvPr/>
        </p:nvSpPr>
        <p:spPr>
          <a:xfrm>
            <a:off x="1274090" y="6155020"/>
            <a:ext cx="3167240" cy="523220"/>
          </a:xfrm>
          <a:prstGeom prst="rect">
            <a:avLst/>
          </a:prstGeom>
          <a:noFill/>
        </p:spPr>
        <p:txBody>
          <a:bodyPr wrap="square" rtlCol="0">
            <a:spAutoFit/>
          </a:bodyPr>
          <a:lstStyle/>
          <a:p>
            <a:pPr algn="r"/>
            <a:r>
              <a:rPr lang="en-US" sz="1400" dirty="0" smtClean="0">
                <a:solidFill>
                  <a:srgbClr val="595959"/>
                </a:solidFill>
              </a:rPr>
              <a:t>Stapleton Library</a:t>
            </a:r>
          </a:p>
          <a:p>
            <a:pPr algn="r"/>
            <a:endParaRPr lang="en-US" sz="1400" dirty="0"/>
          </a:p>
        </p:txBody>
      </p:sp>
    </p:spTree>
    <p:extLst>
      <p:ext uri="{BB962C8B-B14F-4D97-AF65-F5344CB8AC3E}">
        <p14:creationId xmlns:p14="http://schemas.microsoft.com/office/powerpoint/2010/main" val="2463837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584973" y="409419"/>
            <a:ext cx="8001000" cy="5334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b="1" dirty="0" smtClean="0">
              <a:solidFill>
                <a:srgbClr val="C40000"/>
              </a:solidFill>
              <a:cs typeface="NYPL Kievit-Bold"/>
            </a:endParaRPr>
          </a:p>
          <a:p>
            <a:pPr algn="l"/>
            <a:r>
              <a:rPr lang="en-US" sz="12800" b="1" dirty="0" smtClean="0">
                <a:solidFill>
                  <a:srgbClr val="C40000"/>
                </a:solidFill>
                <a:cs typeface="NYPL Kievit-Bold"/>
              </a:rPr>
              <a:t>CORE SERVICES QUESTIONS</a:t>
            </a:r>
            <a:endParaRPr lang="en-US" sz="12800" b="1" dirty="0">
              <a:solidFill>
                <a:srgbClr val="C40000"/>
              </a:solidFill>
              <a:cs typeface="NYPL Kievit-Bold"/>
            </a:endParaRPr>
          </a:p>
        </p:txBody>
      </p:sp>
      <p:sp>
        <p:nvSpPr>
          <p:cNvPr id="4" name="Rectangle 3"/>
          <p:cNvSpPr/>
          <p:nvPr/>
        </p:nvSpPr>
        <p:spPr>
          <a:xfrm>
            <a:off x="584973" y="1316872"/>
            <a:ext cx="7939047" cy="4478149"/>
          </a:xfrm>
          <a:prstGeom prst="rect">
            <a:avLst/>
          </a:prstGeom>
        </p:spPr>
        <p:txBody>
          <a:bodyPr wrap="square">
            <a:spAutoFit/>
          </a:bodyPr>
          <a:lstStyle/>
          <a:p>
            <a:pPr>
              <a:spcAft>
                <a:spcPts val="1800"/>
              </a:spcAft>
            </a:pPr>
            <a:r>
              <a:rPr lang="en-US" sz="2400" u="sng" dirty="0" smtClean="0"/>
              <a:t>Key Questions:</a:t>
            </a:r>
          </a:p>
          <a:p>
            <a:pPr marL="457200" indent="-457200">
              <a:spcAft>
                <a:spcPts val="1800"/>
              </a:spcAft>
              <a:buFont typeface="+mj-lt"/>
              <a:buAutoNum type="arabicPeriod"/>
            </a:pPr>
            <a:r>
              <a:rPr lang="en-US" sz="2400" dirty="0"/>
              <a:t>What are the reasons you come to the library? What </a:t>
            </a:r>
            <a:r>
              <a:rPr lang="en-US" sz="2400" dirty="0" smtClean="0"/>
              <a:t>kinds </a:t>
            </a:r>
            <a:r>
              <a:rPr lang="en-US" sz="2400" dirty="0"/>
              <a:t>of services, programs, technology, and spaces do you think </a:t>
            </a:r>
            <a:r>
              <a:rPr lang="en-US" sz="2400" dirty="0" smtClean="0"/>
              <a:t>are </a:t>
            </a:r>
            <a:r>
              <a:rPr lang="en-US" sz="2400" dirty="0"/>
              <a:t>most important for the library to provide</a:t>
            </a:r>
            <a:r>
              <a:rPr lang="en-US" sz="2400" dirty="0" smtClean="0"/>
              <a:t>?</a:t>
            </a:r>
          </a:p>
          <a:p>
            <a:pPr marL="457200" indent="-457200">
              <a:spcAft>
                <a:spcPts val="1800"/>
              </a:spcAft>
              <a:buFont typeface="+mj-lt"/>
              <a:buAutoNum type="arabicPeriod"/>
            </a:pPr>
            <a:r>
              <a:rPr lang="en-US" sz="2400" dirty="0" smtClean="0"/>
              <a:t>What is the right proportion of space for quiet individual work vs. more lively group work?</a:t>
            </a:r>
          </a:p>
          <a:p>
            <a:pPr marL="457200" indent="-457200">
              <a:spcAft>
                <a:spcPts val="1800"/>
              </a:spcAft>
              <a:buFont typeface="+mj-lt"/>
              <a:buAutoNum type="arabicPeriod"/>
            </a:pPr>
            <a:r>
              <a:rPr lang="en-US" sz="2400" dirty="0" smtClean="0"/>
              <a:t>How can NYPL best create environments where books, work spaces, classrooms, and staff are close together?</a:t>
            </a:r>
            <a:endParaRPr lang="en-US" sz="2400" dirty="0" smtClean="0"/>
          </a:p>
        </p:txBody>
      </p:sp>
      <p:sp>
        <p:nvSpPr>
          <p:cNvPr id="2" name="Slide Number Placeholder 1"/>
          <p:cNvSpPr>
            <a:spLocks noGrp="1"/>
          </p:cNvSpPr>
          <p:nvPr>
            <p:ph type="sldNum" sz="quarter" idx="4"/>
          </p:nvPr>
        </p:nvSpPr>
        <p:spPr>
          <a:prstGeom prst="rect">
            <a:avLst/>
          </a:prstGeom>
        </p:spPr>
        <p:txBody>
          <a:bodyPr/>
          <a:lstStyle/>
          <a:p>
            <a:fld id="{C12B967A-034D-CA4E-BFE2-1C073C2C732F}" type="slidenum">
              <a:rPr lang="en-US" smtClean="0"/>
              <a:pPr/>
              <a:t>8</a:t>
            </a:fld>
            <a:endParaRPr lang="en-US" dirty="0"/>
          </a:p>
        </p:txBody>
      </p:sp>
    </p:spTree>
    <p:extLst>
      <p:ext uri="{BB962C8B-B14F-4D97-AF65-F5344CB8AC3E}">
        <p14:creationId xmlns:p14="http://schemas.microsoft.com/office/powerpoint/2010/main" val="2223314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 Light_Blue_v1">
  <a:themeElements>
    <a:clrScheme name="NYPL Pallet">
      <a:dk1>
        <a:sysClr val="windowText" lastClr="000000"/>
      </a:dk1>
      <a:lt1>
        <a:sysClr val="window" lastClr="FFFFFF"/>
      </a:lt1>
      <a:dk2>
        <a:srgbClr val="08497D"/>
      </a:dk2>
      <a:lt2>
        <a:srgbClr val="C5C1BA"/>
      </a:lt2>
      <a:accent1>
        <a:srgbClr val="D52928"/>
      </a:accent1>
      <a:accent2>
        <a:srgbClr val="0F7CB7"/>
      </a:accent2>
      <a:accent3>
        <a:srgbClr val="98AC20"/>
      </a:accent3>
      <a:accent4>
        <a:srgbClr val="D65521"/>
      </a:accent4>
      <a:accent5>
        <a:srgbClr val="880E18"/>
      </a:accent5>
      <a:accent6>
        <a:srgbClr val="A8217E"/>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2006/documentManagement/types"/>
    <ds:schemaRef ds:uri="http://schemas.microsoft.com/office/infopath/2007/PartnerControls"/>
    <ds:schemaRef ds:uri="http://purl.org/dc/dcmitype/"/>
    <ds:schemaRef ds:uri="http://purl.org/dc/terms/"/>
    <ds:schemaRef ds:uri="http://www.w3.org/XML/1998/namespace"/>
    <ds:schemaRef ds:uri="http://schemas.microsoft.com/sharepoint/v3/fields"/>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Light_Blue_v1.potx</Template>
  <TotalTime>9325</TotalTime>
  <Words>1207</Words>
  <Application>Microsoft Office PowerPoint</Application>
  <PresentationFormat>On-screen Show (4:3)</PresentationFormat>
  <Paragraphs>170</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 Light_Blue_v1</vt:lpstr>
      <vt:lpstr>Midtown Campus Public Planning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ANGELA MONTEFINISE</cp:lastModifiedBy>
  <cp:revision>178</cp:revision>
  <cp:lastPrinted>2015-03-26T14:56:28Z</cp:lastPrinted>
  <dcterms:created xsi:type="dcterms:W3CDTF">2015-03-23T14:25:47Z</dcterms:created>
  <dcterms:modified xsi:type="dcterms:W3CDTF">2015-03-26T19:57:02Z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